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720" r:id="rId1"/>
  </p:sldMasterIdLst>
  <p:notesMasterIdLst>
    <p:notesMasterId r:id="rId2"/>
  </p:notesMasterIdLst>
  <p:sldIdLst>
    <p:sldId id="376" r:id="rId3"/>
    <p:sldId id="377" r:id="rId4"/>
    <p:sldId id="369" r:id="rId5"/>
    <p:sldId id="370" r:id="rId6"/>
    <p:sldId id="371" r:id="rId7"/>
    <p:sldId id="311" r:id="rId8"/>
    <p:sldId id="312" r:id="rId9"/>
    <p:sldId id="364" r:id="rId10"/>
    <p:sldId id="347" r:id="rId11"/>
    <p:sldId id="354" r:id="rId12"/>
    <p:sldId id="368" r:id="rId13"/>
    <p:sldId id="367" r:id="rId14"/>
    <p:sldId id="341" r:id="rId15"/>
    <p:sldId id="372" r:id="rId16"/>
    <p:sldId id="366" r:id="rId17"/>
    <p:sldId id="361" r:id="rId18"/>
    <p:sldId id="373" r:id="rId19"/>
    <p:sldId id="360" r:id="rId20"/>
    <p:sldId id="357" r:id="rId21"/>
    <p:sldId id="359" r:id="rId22"/>
    <p:sldId id="331" r:id="rId23"/>
    <p:sldId id="332" r:id="rId24"/>
    <p:sldId id="375" r:id="rId25"/>
    <p:sldId id="37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A315A29D-0B43-4344-9720-A35626CF9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069" autoAdjust="0"/>
    <p:restoredTop sz="98753"/>
  </p:normalViewPr>
  <p:slideViewPr>
    <p:cSldViewPr snapToGrid="0" snapToObjects="1">
      <p:cViewPr varScale="1">
        <p:scale>
          <a:sx n="100" d="100"/>
          <a:sy n="100" d="100"/>
        </p:scale>
        <p:origin x="389" y="72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10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.xlsx"  /></Relationships>
</file>

<file path=ppt/charts/_rels/chart1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1.xlsx"  /></Relationships>
</file>

<file path=ppt/charts/_rels/chart1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.xlsx"  /></Relationships>
</file>

<file path=ppt/charts/_rels/chart1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.xlsx"  /></Relationships>
</file>

<file path=ppt/charts/_rels/chart1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1.xlsx"  /></Relationships>
</file>

<file path=ppt/charts/_rels/chart1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2.xlsx"  /></Relationships>
</file>

<file path=ppt/charts/_rels/chart1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3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.xlsx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.xlsx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.xlsx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.xlsx"  /></Relationships>
</file>

<file path=ppt/charts/_rels/chart8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.xlsx"  /></Relationships>
</file>

<file path=ppt/charts/_rels/chart9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5bbdff"/>
            </a:solidFill>
            <a:ln w="25361">
              <a:noFill/>
            </a:ln>
          </c:spPr>
          <c:invertIfNegative val="0"/>
          <c:dLbls>
            <c:delete val="0"/>
            <c:spPr>
              <a:noFill/>
              <a:ln w="25361">
                <a:noFill/>
              </a:ln>
            </c:spPr>
            <c:txPr>
              <a:bodyPr rot="0" vert="horz" wrap="none" lIns="0" tIns="0" rIns="0" bIns="0" anchor="ctr" anchorCtr="1"/>
              <a:p>
                <a:pPr algn="l">
                  <a:defRPr sz="1193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치료 효과 미비</c:v>
                </c:pt>
                <c:pt idx="1">
                  <c:v>맞춤형 치료 미흡</c:v>
                </c:pt>
                <c:pt idx="2">
                  <c:v>시간이 없어서</c:v>
                </c:pt>
                <c:pt idx="3">
                  <c:v>비용이 비쌈</c:v>
                </c:pt>
                <c:pt idx="4">
                  <c:v>의사가 불친절함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125</c:v>
                </c:pt>
                <c:pt idx="1">
                  <c:v>109</c:v>
                </c:pt>
                <c:pt idx="2">
                  <c:v>45</c:v>
                </c:pt>
                <c:pt idx="3">
                  <c:v>32</c:v>
                </c:pt>
                <c:pt idx="4">
                  <c:v>20</c:v>
                </c:pt>
                <c:pt idx="5">
                  <c:v>16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82"/>
        <c:overlap val="0"/>
        <c:axId val="502177183"/>
        <c:axId val="1"/>
      </c:barChart>
      <c:catAx>
        <c:axId val="502177183"/>
        <c:scaling>
          <c:orientation val="minMax"/>
        </c:scaling>
        <c:axPos val="l"/>
        <c:crossAx val="1"/>
        <c:delete val="0"/>
        <c:numFmt formatCode="General" sourceLinked="1"/>
        <c:majorTickMark val="none"/>
        <c:minorTickMark val="none"/>
        <c:tickLblPos val="nextTo"/>
        <c:spPr>
          <a:noFill/>
          <a:ln w="9496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3" b="1" i="0" u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맑은 고딕"/>
                <a:cs typeface="맑은 고딕"/>
                <a:sym typeface="맑은 고딕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"/>
        <c:scaling>
          <c:orientation val="minMax"/>
        </c:scaling>
        <c:axPos val="b"/>
        <c:crossAx val="502177183"/>
        <c:delete val="1"/>
        <c:majorGridlines>
          <c:spPr>
            <a:ln w="9496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0">
            <a:solidFill>
              <a:schemeClr val="accent1"/>
            </a:solidFill>
          </a:ln>
        </c:spPr>
        <c:txPr>
          <a:bodyPr rot="0" vert="horz" wrap="none" lIns="0" tIns="0" rIns="0" bIns="0" anchor="ctr" anchorCtr="1"/>
          <a:p>
            <a:pPr algn="l">
              <a:defRPr sz="1193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 w="25361">
          <a:noFill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0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184664249420166"/>
          <c:y val="0.06582202017307281494"/>
          <c:w val="0.75762575864791870117"/>
          <c:h val="0.733089566230773925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중요도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체중</c:v>
                </c:pt>
                <c:pt idx="1">
                  <c:v>PT</c:v>
                </c:pt>
                <c:pt idx="2">
                  <c:v>지방축적도</c:v>
                </c:pt>
                <c:pt idx="3">
                  <c:v>수술시간</c:v>
                </c:pt>
                <c:pt idx="4">
                  <c:v>혈액형</c:v>
                </c:pt>
                <c:pt idx="5">
                  <c:v>환자통증정도</c:v>
                </c:pt>
                <c:pt idx="6">
                  <c:v>흡연여부</c:v>
                </c:pt>
                <c:pt idx="7">
                  <c:v>후방디스크높이</c:v>
                </c:pt>
                <c:pt idx="8">
                  <c:v>전방디스크높이</c:v>
                </c:pt>
                <c:pt idx="9">
                  <c:v>디스크단면적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0.23</c:v>
                </c:pt>
                <c:pt idx="1">
                  <c:v>0.2</c:v>
                </c:pt>
                <c:pt idx="2">
                  <c:v>0.15</c:v>
                </c:pt>
                <c:pt idx="3">
                  <c:v>9.2999999999999999E-2</c:v>
                </c:pt>
                <c:pt idx="4">
                  <c:v>9.1999999999999998E-2</c:v>
                </c:pt>
                <c:pt idx="5">
                  <c:v>8.3599999999999994E-2</c:v>
                </c:pt>
                <c:pt idx="6">
                  <c:v>8.3099999999999993E-2</c:v>
                </c:pt>
                <c:pt idx="7">
                  <c:v>0.08</c:v>
                </c:pt>
                <c:pt idx="8">
                  <c:v>7.1999999999999995E-2</c:v>
                </c:pt>
                <c:pt idx="9">
                  <c:v>7.1499999999999994E-2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2075907951"/>
        <c:axId val="2075882159"/>
      </c:barChart>
      <c:catAx>
        <c:axId val="2075907951"/>
        <c:scaling>
          <c:orientation val="minMax"/>
        </c:scaling>
        <c:axPos val="b"/>
        <c:crossAx val="2075882159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4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2075882159"/>
        <c:scaling>
          <c:orientation val="minMax"/>
        </c:scaling>
        <c:axPos val="l"/>
        <c:crossAx val="2075907951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184664249420166"/>
          <c:y val="0.06582202017307281494"/>
          <c:w val="0.75762575864791870117"/>
          <c:h val="0.733089566230773925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중요도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체중</c:v>
                </c:pt>
                <c:pt idx="1">
                  <c:v>PT</c:v>
                </c:pt>
                <c:pt idx="2">
                  <c:v>지방축적도</c:v>
                </c:pt>
                <c:pt idx="3">
                  <c:v>흡연여부</c:v>
                </c:pt>
                <c:pt idx="4">
                  <c:v>전방디스크높이</c:v>
                </c:pt>
                <c:pt idx="5">
                  <c:v>디스크단면적</c:v>
                </c:pt>
                <c:pt idx="6">
                  <c:v>MF + ES</c:v>
                </c:pt>
                <c:pt idx="7">
                  <c:v>후방디스크높이</c:v>
                </c:pt>
                <c:pt idx="8">
                  <c:v>수술시간</c:v>
                </c:pt>
                <c:pt idx="9">
                  <c:v>Seg Angle(raw)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0.21</c:v>
                </c:pt>
                <c:pt idx="1">
                  <c:v>0.2</c:v>
                </c:pt>
                <c:pt idx="2">
                  <c:v>0.13</c:v>
                </c:pt>
                <c:pt idx="3">
                  <c:v>0.1</c:v>
                </c:pt>
                <c:pt idx="4">
                  <c:v>9.1999999999999998E-2</c:v>
                </c:pt>
                <c:pt idx="5">
                  <c:v>8.3599999999999994E-2</c:v>
                </c:pt>
                <c:pt idx="6">
                  <c:v>8.3099999999999993E-2</c:v>
                </c:pt>
                <c:pt idx="7">
                  <c:v>0.08</c:v>
                </c:pt>
                <c:pt idx="8">
                  <c:v>7.1999999999999995E-2</c:v>
                </c:pt>
                <c:pt idx="9">
                  <c:v>7.1499999999999994E-2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2075907951"/>
        <c:axId val="2075882159"/>
      </c:barChart>
      <c:catAx>
        <c:axId val="2075907951"/>
        <c:scaling>
          <c:orientation val="minMax"/>
        </c:scaling>
        <c:axPos val="b"/>
        <c:crossAx val="2075882159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4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2075882159"/>
        <c:scaling>
          <c:orientation val="minMax"/>
        </c:scaling>
        <c:axPos val="l"/>
        <c:crossAx val="2075907951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Lbls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시작 전</c:v>
                </c:pt>
                <c:pt idx="1">
                  <c:v>6개월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445299295"/>
        <c:axId val="1445298047"/>
      </c:barChart>
      <c:catAx>
        <c:axId val="1445299295"/>
        <c:scaling>
          <c:orientation val="minMax"/>
        </c:scaling>
        <c:axPos val="b"/>
        <c:crossAx val="1445298047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445298047"/>
        <c:scaling>
          <c:orientation val="minMax"/>
        </c:scaling>
        <c:axPos val="l"/>
        <c:crossAx val="1445299295"/>
        <c:delete val="1"/>
        <c:numFmt formatCode="General" sourceLinked="1"/>
        <c:majorTickMark val="out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Lbls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시작 전</c:v>
                </c:pt>
                <c:pt idx="1">
                  <c:v>6개월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6.1</c:v>
                </c:pt>
                <c:pt idx="1">
                  <c:v>4.9000000000000004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445299295"/>
        <c:axId val="1445298047"/>
      </c:barChart>
      <c:catAx>
        <c:axId val="1445299295"/>
        <c:scaling>
          <c:orientation val="minMax"/>
        </c:scaling>
        <c:axPos val="b"/>
        <c:crossAx val="1445298047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445298047"/>
        <c:scaling>
          <c:orientation val="minMax"/>
        </c:scaling>
        <c:axPos val="l"/>
        <c:crossAx val="1445299295"/>
        <c:delete val="1"/>
        <c:numFmt formatCode="General" sourceLinked="1"/>
        <c:majorTickMark val="out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dLbls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시작 전</c:v>
                </c:pt>
                <c:pt idx="1">
                  <c:v>6개월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1.2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445299295"/>
        <c:axId val="1445298047"/>
      </c:barChart>
      <c:catAx>
        <c:axId val="1445299295"/>
        <c:scaling>
          <c:orientation val="minMax"/>
        </c:scaling>
        <c:axPos val="b"/>
        <c:crossAx val="1445298047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445298047"/>
        <c:scaling>
          <c:orientation val="minMax"/>
        </c:scaling>
        <c:axPos val="l"/>
        <c:crossAx val="1445299295"/>
        <c:delete val="1"/>
        <c:numFmt formatCode="General" sourceLinked="1"/>
        <c:majorTickMark val="out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523585595190525055"/>
          <c:y val="0.02571921981871128082"/>
          <c:w val="0.97454422712326049805"/>
          <c:h val="0.874442040920257568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수익 현황</c:v>
                </c:pt>
              </c:strCache>
            </c:strRef>
          </c:tx>
          <c:spPr>
            <a:ln w="28313" cap="rnd" cmpd="sng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rgbClr val="4472c4"/>
              </a:solidFill>
              <a:ln w="6332" cap="rnd" cmpd="sng">
                <a:noFill/>
              </a:ln>
            </c:spPr>
          </c:marker>
          <c:dLbls>
            <c:delete val="0"/>
            <c:spPr>
              <a:noFill/>
              <a:ln w="25203">
                <a:noFill/>
              </a:ln>
            </c:spPr>
            <c:txPr>
              <a:bodyPr rot="0" vert="horz" wrap="none" lIns="0" tIns="0" rIns="0" bIns="0" anchor="ctr" anchorCtr="1"/>
              <a:p>
                <a:pPr algn="l">
                  <a:defRPr sz="118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2020년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</c:v>
                </c:pt>
                <c:pt idx="1">
                  <c:v>73</c:v>
                </c:pt>
                <c:pt idx="2">
                  <c:v>70</c:v>
                </c:pt>
                <c:pt idx="3">
                  <c:v>73</c:v>
                </c:pt>
                <c:pt idx="4">
                  <c:v>74</c:v>
                </c:pt>
              </c:numCache>
            </c:numRef>
          </c:val>
          <c:smooth val="0"/>
        </c:ser>
        <c:dLbls>
          <c:delete val="0"/>
          <c:dLblPos val="r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1195347983"/>
        <c:axId val="1"/>
      </c:lineChart>
      <c:catAx>
        <c:axId val="1195347983"/>
        <c:scaling>
          <c:orientation val="minMax"/>
        </c:scaling>
        <c:axPos val="b"/>
        <c:crossAx val="1"/>
        <c:delete val="0"/>
        <c:numFmt formatCode="General" sourceLinked="1"/>
        <c:majorTickMark val="none"/>
        <c:minorTickMark val="none"/>
        <c:tickLblPos val="nextTo"/>
        <c:spPr>
          <a:noFill/>
          <a:ln w="9438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"/>
        <c:scaling>
          <c:orientation val="minMax"/>
          <c:max val="80"/>
          <c:min val="65"/>
        </c:scaling>
        <c:axPos val="l"/>
        <c:crossAx val="1195347983"/>
        <c:delete val="1"/>
        <c:numFmt formatCode="General" sourceLinked="1"/>
        <c:majorTickMark val="none"/>
        <c:minorTickMark val="none"/>
        <c:tickLblPos val="nextTo"/>
        <c:crosses val="autoZero"/>
        <c:crossBetween val="between"/>
      </c:valAx>
      <c:spPr>
        <a:noFill/>
        <a:ln w="25327">
          <a:noFill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6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병원 내원 현황</c:v>
                </c:pt>
              </c:strCache>
            </c:strRef>
          </c:tx>
          <c:spPr>
            <a:solidFill>
              <a:srgbClr val="4472c4"/>
            </a:solidFill>
            <a:ln w="25154">
              <a:noFill/>
            </a:ln>
          </c:spPr>
          <c:invertIfNegative val="0"/>
          <c:dLbls>
            <c:delete val="0"/>
            <c:spPr>
              <a:noFill/>
              <a:ln w="25154">
                <a:noFill/>
              </a:ln>
            </c:spPr>
            <c:txPr>
              <a:bodyPr rot="0" vert="horz" wrap="none" lIns="0" tIns="0" rIns="0" bIns="0" anchor="ctr" anchorCtr="1"/>
              <a:p>
                <a:pPr algn="l">
                  <a:defRPr sz="1184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20년 상반기</c:v>
                </c:pt>
                <c:pt idx="1">
                  <c:v>21년 상반기</c:v>
                </c:pt>
                <c:pt idx="2">
                  <c:v>23년 상반기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35681</c:v>
                </c:pt>
                <c:pt idx="1">
                  <c:v>31221</c:v>
                </c:pt>
                <c:pt idx="2">
                  <c:v>36481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138441136"/>
        <c:axId val="1"/>
      </c:barChart>
      <c:catAx>
        <c:axId val="138441136"/>
        <c:scaling>
          <c:orientation val="minMax"/>
        </c:scaling>
        <c:axPos val="b"/>
        <c:crossAx val="1"/>
        <c:delete val="0"/>
        <c:numFmt formatCode="General" sourceLinked="1"/>
        <c:majorTickMark val="out"/>
        <c:minorTickMark val="none"/>
        <c:tickLblPos val="nextTo"/>
        <c:spPr>
          <a:noFill/>
          <a:ln w="941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"/>
        <c:scaling>
          <c:orientation val="minMax"/>
          <c:max val="38000"/>
          <c:min val="28000"/>
        </c:scaling>
        <c:axPos val="l"/>
        <c:crossAx val="138441136"/>
        <c:delete val="1"/>
        <c:numFmt formatCode="General" sourceLinked="1"/>
        <c:majorTickMark val="none"/>
        <c:minorTickMark val="none"/>
        <c:tickLblPos val="nextTo"/>
        <c:crosses val="autoZero"/>
        <c:crossBetween val="between"/>
      </c:valAx>
      <c:spPr>
        <a:noFill/>
        <a:ln w="25343">
          <a:noFill/>
        </a:ln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explosion val="0"/>
          <c:dPt>
            <c:idx val="0"/>
            <c:invertIfNegative val="0"/>
            <c:bubble3D val="0"/>
            <c:spPr>
              <a:solidFill>
                <a:srgbClr val="5bbdff"/>
              </a:solidFill>
              <a:ln w="18859">
                <a:solidFill>
                  <a:schemeClr val="l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8859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1112610939890146255"/>
                  <c:y val="-0.161766842007637023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2918649092316627502"/>
                  <c:y val="-0.09776558727025985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25197">
                <a:noFill/>
              </a:ln>
            </c:spPr>
            <c:txPr>
              <a:bodyPr rot="0" vert="horz" wrap="none" lIns="0" tIns="0" rIns="0" bIns="0" anchor="ctr" anchorCtr="1"/>
              <a:p>
                <a:pPr algn="l">
                  <a:defRPr sz="1186" b="1" i="0" u="none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leaderLines>
              <c:spPr>
                <a:ln w="9430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</c:dLbls>
          <c:cat>
            <c:strRef>
              <c:f>Sheet1!$A$2:$A$3</c:f>
              <c:strCache>
                <c:ptCount val="2"/>
                <c:pt idx="0">
                  <c:v>재발</c:v>
                </c:pt>
                <c:pt idx="1">
                  <c:v>비재발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349">
          <a:noFill/>
        </a:ln>
      </c:spPr>
    </c:plotArea>
    <c:legend>
      <c:legendPos val="b"/>
      <c:layout/>
      <c:overlay val="0"/>
      <c:spPr>
        <a:noFill/>
        <a:ln w="25197">
          <a:noFill/>
        </a:ln>
      </c:spPr>
      <c:txPr>
        <a:bodyPr rot="0" vert="horz" wrap="none" lIns="0" tIns="0" rIns="0" bIns="0" anchor="ctr" anchorCtr="1"/>
        <a:p>
          <a:pPr algn="l">
            <a:defRPr sz="1186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30432450771332"/>
          <c:y val="7.616250216960907E-2"/>
          <c:w val="0.68231856822967529"/>
          <c:h val="0.7496565580368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사무직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388</c:v>
                </c:pt>
                <c:pt idx="1">
                  <c:v>1279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25-4CEB-9513-1C22754502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재발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사무직</c:v>
                </c:pt>
                <c:pt idx="1">
                  <c:v>기타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61</c:v>
                </c:pt>
                <c:pt idx="1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25-4CEB-9513-1C2275450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30kg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90</c:v>
                </c:pt>
                <c:pt idx="7">
                  <c:v>100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45</c:v>
                </c:pt>
                <c:pt idx="2">
                  <c:v>396</c:v>
                </c:pt>
                <c:pt idx="3">
                  <c:v>488</c:v>
                </c:pt>
                <c:pt idx="4">
                  <c:v>532</c:v>
                </c:pt>
                <c:pt idx="5">
                  <c:v>174</c:v>
                </c:pt>
                <c:pt idx="6">
                  <c:v>23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1D-43DC-8661-9FCCDD4325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재발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30kg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  <c:pt idx="6">
                  <c:v>90</c:v>
                </c:pt>
                <c:pt idx="7">
                  <c:v>100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3</c:v>
                </c:pt>
                <c:pt idx="2">
                  <c:v>39</c:v>
                </c:pt>
                <c:pt idx="3">
                  <c:v>56</c:v>
                </c:pt>
                <c:pt idx="4">
                  <c:v>53</c:v>
                </c:pt>
                <c:pt idx="5">
                  <c:v>42</c:v>
                </c:pt>
                <c:pt idx="6">
                  <c:v>23</c:v>
                </c:pt>
                <c:pt idx="7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1D-43DC-8661-9FCCDD432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65</c:v>
                </c:pt>
                <c:pt idx="1">
                  <c:v>294</c:v>
                </c:pt>
                <c:pt idx="2">
                  <c:v>412</c:v>
                </c:pt>
                <c:pt idx="3">
                  <c:v>501</c:v>
                </c:pt>
                <c:pt idx="4">
                  <c:v>239</c:v>
                </c:pt>
                <c:pt idx="5">
                  <c:v>101</c:v>
                </c:pt>
                <c:pt idx="6">
                  <c:v>51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D8-4ED5-95E6-DC983B9DCE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재발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10대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30</c:v>
                </c:pt>
                <c:pt idx="2">
                  <c:v>57</c:v>
                </c:pt>
                <c:pt idx="3">
                  <c:v>80</c:v>
                </c:pt>
                <c:pt idx="4">
                  <c:v>33</c:v>
                </c:pt>
                <c:pt idx="5">
                  <c:v>14</c:v>
                </c:pt>
                <c:pt idx="6">
                  <c:v>9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D8-4ED5-95E6-DC983B9DC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vert="vert270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140cm</c:v>
                </c:pt>
                <c:pt idx="1">
                  <c:v>150</c:v>
                </c:pt>
                <c:pt idx="2">
                  <c:v>160</c:v>
                </c:pt>
                <c:pt idx="3">
                  <c:v>170</c:v>
                </c:pt>
                <c:pt idx="4">
                  <c:v>180</c:v>
                </c:pt>
                <c:pt idx="5">
                  <c:v>190</c:v>
                </c:pt>
                <c:pt idx="6">
                  <c:v>200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29</c:v>
                </c:pt>
                <c:pt idx="1">
                  <c:v>316</c:v>
                </c:pt>
                <c:pt idx="2">
                  <c:v>530</c:v>
                </c:pt>
                <c:pt idx="3">
                  <c:v>619</c:v>
                </c:pt>
                <c:pt idx="4">
                  <c:v>171</c:v>
                </c:pt>
                <c:pt idx="5">
                  <c:v>11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06-432A-A2B9-05414114AA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재발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140cm</c:v>
                </c:pt>
                <c:pt idx="1">
                  <c:v>150</c:v>
                </c:pt>
                <c:pt idx="2">
                  <c:v>160</c:v>
                </c:pt>
                <c:pt idx="3">
                  <c:v>170</c:v>
                </c:pt>
                <c:pt idx="4">
                  <c:v>180</c:v>
                </c:pt>
                <c:pt idx="5">
                  <c:v>190</c:v>
                </c:pt>
                <c:pt idx="6">
                  <c:v>200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</c:v>
                </c:pt>
                <c:pt idx="1">
                  <c:v>35</c:v>
                </c:pt>
                <c:pt idx="2">
                  <c:v>60</c:v>
                </c:pt>
                <c:pt idx="3">
                  <c:v>95</c:v>
                </c:pt>
                <c:pt idx="4">
                  <c:v>32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06-432A-A2B9-05414114A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8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30432450771332"/>
          <c:y val="7.616250216960907E-2"/>
          <c:w val="0.68231856822967529"/>
          <c:h val="0.7496565580368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미발생</c:v>
                </c:pt>
                <c:pt idx="1">
                  <c:v>발생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1890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D-43A9-94DD-8FF37C40384B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미발생</c:v>
                </c:pt>
                <c:pt idx="1">
                  <c:v>발생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D-43A9-94DD-8FF37C403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30432450771332"/>
          <c:y val="7.616250216960907E-2"/>
          <c:w val="0.68231856822967529"/>
          <c:h val="0.7496565580368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비재발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AB</c:v>
                </c:pt>
                <c:pt idx="3">
                  <c:v>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604</c:v>
                </c:pt>
                <c:pt idx="1">
                  <c:v>406</c:v>
                </c:pt>
                <c:pt idx="2">
                  <c:v>176</c:v>
                </c:pt>
                <c:pt idx="3">
                  <c:v>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0D-4C6D-AB78-9ACB08B2A8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재발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AB</c:v>
                </c:pt>
                <c:pt idx="3">
                  <c:v>O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84</c:v>
                </c:pt>
                <c:pt idx="1">
                  <c:v>70</c:v>
                </c:pt>
                <c:pt idx="2">
                  <c:v>22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0D-4C6D-AB78-9ACB08B2A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698448"/>
        <c:axId val="274718000"/>
      </c:barChart>
      <c:catAx>
        <c:axId val="27469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718000"/>
        <c:crosses val="autoZero"/>
        <c:auto val="1"/>
        <c:lblAlgn val="ctr"/>
        <c:lblOffset val="100"/>
        <c:tickMarkSkip val="1"/>
        <c:noMultiLvlLbl val="0"/>
      </c:catAx>
      <c:valAx>
        <c:axId val="27471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74698448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9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중요도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체중</c:v>
                </c:pt>
                <c:pt idx="1">
                  <c:v>지방축적도</c:v>
                </c:pt>
                <c:pt idx="2">
                  <c:v>PT</c:v>
                </c:pt>
                <c:pt idx="3">
                  <c:v>전방디스크높이</c:v>
                </c:pt>
                <c:pt idx="4">
                  <c:v>흡연여부</c:v>
                </c:pt>
                <c:pt idx="5">
                  <c:v>환자통증정도</c:v>
                </c:pt>
                <c:pt idx="6">
                  <c:v>혈액형</c:v>
                </c:pt>
                <c:pt idx="7">
                  <c:v>후방디스크높이</c:v>
                </c:pt>
                <c:pt idx="8">
                  <c:v>수술시간</c:v>
                </c:pt>
                <c:pt idx="9">
                  <c:v>디스크단면적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0.2</c:v>
                </c:pt>
                <c:pt idx="1">
                  <c:v>0.15</c:v>
                </c:pt>
                <c:pt idx="2">
                  <c:v>0.13</c:v>
                </c:pt>
                <c:pt idx="3">
                  <c:v>8.7999999999999995E-2</c:v>
                </c:pt>
                <c:pt idx="4">
                  <c:v>8.6800000000000002E-2</c:v>
                </c:pt>
                <c:pt idx="5">
                  <c:v>8.3599999999999994E-2</c:v>
                </c:pt>
                <c:pt idx="6">
                  <c:v>8.3099999999999993E-2</c:v>
                </c:pt>
                <c:pt idx="7">
                  <c:v>8.2000000000000003E-2</c:v>
                </c:pt>
                <c:pt idx="8">
                  <c:v>8.1900000000000001E-2</c:v>
                </c:pt>
                <c:pt idx="9">
                  <c:v>8.1500000000000003E-2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219"/>
        <c:overlap val="-27"/>
        <c:axId val="2075907951"/>
        <c:axId val="2075882159"/>
      </c:barChart>
      <c:catAx>
        <c:axId val="2075907951"/>
        <c:scaling>
          <c:orientation val="minMax"/>
        </c:scaling>
        <c:axPos val="b"/>
        <c:crossAx val="2075882159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4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2075882159"/>
        <c:scaling>
          <c:orientation val="minMax"/>
        </c:scaling>
        <c:axPos val="l"/>
        <c:crossAx val="2075907951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5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8" name="Google Shape;328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45" name="Google Shape;545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6" name="Google Shape;496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bit.ly/2Tynxth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2800" y="4059205"/>
            <a:ext cx="723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26200" y="2571750"/>
            <a:ext cx="5891700" cy="8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650800" y="-4"/>
            <a:ext cx="4932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275225" y="1586200"/>
            <a:ext cx="4593600" cy="1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2336700" y="4188493"/>
            <a:ext cx="44706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idx="2"/>
          </p:nvPr>
        </p:nvSpPr>
        <p:spPr>
          <a:xfrm>
            <a:off x="2461850" y="507200"/>
            <a:ext cx="42204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8650800" y="-4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0" y="2571596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55650" y="483936"/>
            <a:ext cx="26901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5824484" y="165126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5824484" y="191916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3"/>
          </p:nvPr>
        </p:nvSpPr>
        <p:spPr>
          <a:xfrm>
            <a:off x="5824484" y="269512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4"/>
          </p:nvPr>
        </p:nvSpPr>
        <p:spPr>
          <a:xfrm>
            <a:off x="5824484" y="296301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5"/>
          </p:nvPr>
        </p:nvSpPr>
        <p:spPr>
          <a:xfrm>
            <a:off x="5824484" y="3749839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6"/>
          </p:nvPr>
        </p:nvSpPr>
        <p:spPr>
          <a:xfrm>
            <a:off x="5824484" y="4017740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7" hasCustomPrompt="1"/>
          </p:nvPr>
        </p:nvSpPr>
        <p:spPr>
          <a:xfrm>
            <a:off x="4943609" y="188123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 hasCustomPrompt="1"/>
          </p:nvPr>
        </p:nvSpPr>
        <p:spPr>
          <a:xfrm>
            <a:off x="4943609" y="292995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9" hasCustomPrompt="1"/>
          </p:nvPr>
        </p:nvSpPr>
        <p:spPr>
          <a:xfrm>
            <a:off x="4943609" y="397867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3"/>
          </p:nvPr>
        </p:nvSpPr>
        <p:spPr>
          <a:xfrm>
            <a:off x="5824484" y="602255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5824484" y="8701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3609" y="835119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1">
  <p:cSld name="CUSTOM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844325" y="3680118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650676" y="4660900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8525" y="461900"/>
            <a:ext cx="37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865080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65080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2571999"/>
            <a:ext cx="45720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572000" y="2571999"/>
            <a:ext cx="4572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9525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84762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/>
          </p:nvPr>
        </p:nvSpPr>
        <p:spPr>
          <a:xfrm>
            <a:off x="45720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>
            <a:off x="529907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25" y="0"/>
            <a:ext cx="9155700" cy="51435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5322000" y="4196993"/>
            <a:ext cx="2869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5322000" y="1227950"/>
            <a:ext cx="2869500" cy="268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3932848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403923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827325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918725" y="2893005"/>
            <a:ext cx="2404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rgbClr val="5BBD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3925837" y="3135790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2" hasCustomPrompt="1"/>
          </p:nvPr>
        </p:nvSpPr>
        <p:spPr>
          <a:xfrm>
            <a:off x="3925837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3" hasCustomPrompt="1"/>
          </p:nvPr>
        </p:nvSpPr>
        <p:spPr>
          <a:xfrm>
            <a:off x="5377394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4" hasCustomPrompt="1"/>
          </p:nvPr>
        </p:nvSpPr>
        <p:spPr>
          <a:xfrm>
            <a:off x="6828950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5377393" y="3135786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6"/>
          </p:nvPr>
        </p:nvSpPr>
        <p:spPr>
          <a:xfrm>
            <a:off x="6828950" y="3135788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5335050" y="3043226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6783850" y="3072361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46951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9525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28238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65664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 idx="5"/>
          </p:nvPr>
        </p:nvSpPr>
        <p:spPr>
          <a:xfrm>
            <a:off x="9525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6"/>
          </p:nvPr>
        </p:nvSpPr>
        <p:spPr>
          <a:xfrm>
            <a:off x="28238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7"/>
          </p:nvPr>
        </p:nvSpPr>
        <p:spPr>
          <a:xfrm>
            <a:off x="65664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8"/>
          </p:nvPr>
        </p:nvSpPr>
        <p:spPr>
          <a:xfrm>
            <a:off x="46951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900"/>
            <a:ext cx="9152700" cy="14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61635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361635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 idx="2"/>
          </p:nvPr>
        </p:nvSpPr>
        <p:spPr>
          <a:xfrm>
            <a:off x="60516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3"/>
          </p:nvPr>
        </p:nvSpPr>
        <p:spPr>
          <a:xfrm>
            <a:off x="60516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 idx="4"/>
          </p:nvPr>
        </p:nvSpPr>
        <p:spPr>
          <a:xfrm>
            <a:off x="11811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5"/>
          </p:nvPr>
        </p:nvSpPr>
        <p:spPr>
          <a:xfrm>
            <a:off x="11811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 idx="6"/>
          </p:nvPr>
        </p:nvSpPr>
        <p:spPr>
          <a:xfrm>
            <a:off x="0" y="465966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 rot="10800000">
            <a:off x="3351850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0"/>
          <p:cNvCxnSpPr/>
          <p:nvPr/>
        </p:nvCxnSpPr>
        <p:spPr>
          <a:xfrm rot="10800000">
            <a:off x="5784975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0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952500" y="0"/>
            <a:ext cx="297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25225" y="2022130"/>
            <a:ext cx="24282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225225" y="3762512"/>
            <a:ext cx="24282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225225" y="610843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605297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95092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350911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4"/>
          </p:nvPr>
        </p:nvSpPr>
        <p:spPr>
          <a:xfrm>
            <a:off x="1205800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5"/>
          </p:nvPr>
        </p:nvSpPr>
        <p:spPr>
          <a:xfrm>
            <a:off x="3763989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6"/>
          </p:nvPr>
        </p:nvSpPr>
        <p:spPr>
          <a:xfrm>
            <a:off x="6307823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subTitle" idx="1"/>
          </p:nvPr>
        </p:nvSpPr>
        <p:spPr>
          <a:xfrm>
            <a:off x="6555897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2"/>
          </p:nvPr>
        </p:nvSpPr>
        <p:spPr>
          <a:xfrm>
            <a:off x="154849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3"/>
          </p:nvPr>
        </p:nvSpPr>
        <p:spPr>
          <a:xfrm>
            <a:off x="405221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1548490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 idx="4"/>
          </p:nvPr>
        </p:nvSpPr>
        <p:spPr>
          <a:xfrm>
            <a:off x="404953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5"/>
          </p:nvPr>
        </p:nvSpPr>
        <p:spPr>
          <a:xfrm>
            <a:off x="655054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6"/>
          </p:nvPr>
        </p:nvSpPr>
        <p:spPr>
          <a:xfrm>
            <a:off x="6555897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154849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8"/>
          </p:nvPr>
        </p:nvSpPr>
        <p:spPr>
          <a:xfrm>
            <a:off x="405221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9"/>
          </p:nvPr>
        </p:nvSpPr>
        <p:spPr>
          <a:xfrm>
            <a:off x="1548490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13"/>
          </p:nvPr>
        </p:nvSpPr>
        <p:spPr>
          <a:xfrm>
            <a:off x="404953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14"/>
          </p:nvPr>
        </p:nvSpPr>
        <p:spPr>
          <a:xfrm>
            <a:off x="655054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15"/>
          </p:nvPr>
        </p:nvSpPr>
        <p:spPr>
          <a:xfrm>
            <a:off x="845700" y="461900"/>
            <a:ext cx="37263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16" hasCustomPrompt="1"/>
          </p:nvPr>
        </p:nvSpPr>
        <p:spPr>
          <a:xfrm>
            <a:off x="83552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 idx="17" hasCustomPrompt="1"/>
          </p:nvPr>
        </p:nvSpPr>
        <p:spPr>
          <a:xfrm>
            <a:off x="83552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 idx="18" hasCustomPrompt="1"/>
          </p:nvPr>
        </p:nvSpPr>
        <p:spPr>
          <a:xfrm>
            <a:off x="333874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19" hasCustomPrompt="1"/>
          </p:nvPr>
        </p:nvSpPr>
        <p:spPr>
          <a:xfrm>
            <a:off x="333874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0" hasCustomPrompt="1"/>
          </p:nvPr>
        </p:nvSpPr>
        <p:spPr>
          <a:xfrm>
            <a:off x="5841970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21" hasCustomPrompt="1"/>
          </p:nvPr>
        </p:nvSpPr>
        <p:spPr>
          <a:xfrm>
            <a:off x="5841970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2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8157601" y="46585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5989789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2"/>
          </p:nvPr>
        </p:nvSpPr>
        <p:spPr>
          <a:xfrm>
            <a:off x="2122453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3"/>
          </p:nvPr>
        </p:nvSpPr>
        <p:spPr>
          <a:xfrm>
            <a:off x="5989789" y="3113225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4"/>
          </p:nvPr>
        </p:nvSpPr>
        <p:spPr>
          <a:xfrm>
            <a:off x="2122461" y="3115019"/>
            <a:ext cx="2205300" cy="135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5"/>
          </p:nvPr>
        </p:nvSpPr>
        <p:spPr>
          <a:xfrm>
            <a:off x="4819652" y="2713493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6"/>
          </p:nvPr>
        </p:nvSpPr>
        <p:spPr>
          <a:xfrm>
            <a:off x="952500" y="2713175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7"/>
          </p:nvPr>
        </p:nvSpPr>
        <p:spPr>
          <a:xfrm>
            <a:off x="4819652" y="4227475"/>
            <a:ext cx="1173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8"/>
          </p:nvPr>
        </p:nvSpPr>
        <p:spPr>
          <a:xfrm>
            <a:off x="955475" y="4227475"/>
            <a:ext cx="1170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845700" y="461962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-1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8193574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ubTitle" idx="1"/>
          </p:nvPr>
        </p:nvSpPr>
        <p:spPr>
          <a:xfrm>
            <a:off x="9525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845700" y="474224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title" idx="2"/>
          </p:nvPr>
        </p:nvSpPr>
        <p:spPr>
          <a:xfrm>
            <a:off x="12638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3"/>
          </p:nvPr>
        </p:nvSpPr>
        <p:spPr>
          <a:xfrm>
            <a:off x="344805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 idx="4"/>
          </p:nvPr>
        </p:nvSpPr>
        <p:spPr>
          <a:xfrm>
            <a:off x="375944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5"/>
          </p:nvPr>
        </p:nvSpPr>
        <p:spPr>
          <a:xfrm>
            <a:off x="59436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 idx="6"/>
          </p:nvPr>
        </p:nvSpPr>
        <p:spPr>
          <a:xfrm>
            <a:off x="62549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859400" y="3811450"/>
            <a:ext cx="2769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00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952500" y="666600"/>
            <a:ext cx="3619500" cy="125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843600" y="2051500"/>
            <a:ext cx="31542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5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5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5_1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2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5556650" y="0"/>
            <a:ext cx="35874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2">
  <p:cSld name="CUSTOM_1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298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6154850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1"/>
          </p:nvPr>
        </p:nvSpPr>
        <p:spPr>
          <a:xfrm>
            <a:off x="514557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" type="tx">
  <p:cSld name="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8650800" y="2571745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03450" y="1155204"/>
            <a:ext cx="73371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" y="466732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8650801" y="465047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bg>
      <p:bgPr>
        <a:solidFill>
          <a:schemeClr val="accen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8222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8" y="1200149"/>
            <a:ext cx="4038598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8" y="1200149"/>
            <a:ext cx="4038598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7" y="2988164"/>
            <a:ext cx="4038598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7" y="2988164"/>
            <a:ext cx="4038598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2034"/>
            <a:ext cx="2133234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fld id="{46CB2DB1-F880-4DC0-8A7D-FD425193B8BB}" type="datetime1">
              <a:rPr kumimoji="1" lang="en-US" altLang="ko-KR" sz="1200" b="0" i="0" u="none" baseline="0">
                <a:solidFill>
                  <a:schemeClr val="tx1"/>
                </a:solidFill>
                <a:latin typeface="Arial"/>
                <a:ea typeface="굴림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t>11/9/2022</a:t>
            </a:fld>
            <a:endParaRPr kumimoji="1" lang="en-US" altLang="ko-KR" sz="1200" b="0" i="0" u="none" baseline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2034"/>
            <a:ext cx="2893468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endParaRPr kumimoji="1" lang="en-US" altLang="ko-KR" sz="1200" b="0" i="0" u="none" baseline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48846" y="6352034"/>
            <a:ext cx="2133178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Arial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fld id="{3CBFF146-DACB-4CDD-A6C4-3B2A8C2EC58E}" type="slidenum">
              <a:rPr kumimoji="1" lang="en-US" altLang="ko-KR" sz="1200" b="0" i="0" u="none" baseline="0">
                <a:solidFill>
                  <a:schemeClr val="tx1"/>
                </a:solidFill>
                <a:latin typeface="Arial"/>
                <a:ea typeface="굴림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chemeClr val="tx1"/>
              </a:solidFill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067689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525" y="461900"/>
            <a:ext cx="51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4572000" y="-717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45700" y="501725"/>
            <a:ext cx="32166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845700" y="2378000"/>
            <a:ext cx="32166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179999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464200"/>
            <a:ext cx="6367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>
            <a:off x="4358230" y="360575"/>
            <a:ext cx="438000" cy="9154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844325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84432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/>
          <p:nvPr/>
        </p:nvSpPr>
        <p:spPr>
          <a:xfrm>
            <a:off x="4573593" y="0"/>
            <a:ext cx="4380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slideLayout" Target="../slideLayouts/slideLayout32.xml"  /><Relationship Id="rId33" Type="http://schemas.openxmlformats.org/officeDocument/2006/relationships/slideLayout" Target="../slideLayouts/slideLayout33.xml"  /><Relationship Id="rId34" Type="http://schemas.openxmlformats.org/officeDocument/2006/relationships/theme" Target="../theme/theme1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University Hospital by Slidesgo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sz="3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84" r:id="rId32"/>
    <p:sldLayoutId id="2147483717" r:id="rId33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5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3.xml"  /><Relationship Id="rId3" Type="http://schemas.openxmlformats.org/officeDocument/2006/relationships/chart" Target="../charts/chart4.xml"  /><Relationship Id="rId4" Type="http://schemas.openxmlformats.org/officeDocument/2006/relationships/chart" Target="../charts/chart5.xml"  /><Relationship Id="rId5" Type="http://schemas.openxmlformats.org/officeDocument/2006/relationships/chart" Target="../charts/chart6.xml"  /><Relationship Id="rId6" Type="http://schemas.openxmlformats.org/officeDocument/2006/relationships/chart" Target="../charts/chart7.xml"  /><Relationship Id="rId7" Type="http://schemas.openxmlformats.org/officeDocument/2006/relationships/chart" Target="../charts/chart8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9.xml"  /><Relationship Id="rId3" Type="http://schemas.openxmlformats.org/officeDocument/2006/relationships/chart" Target="../charts/chart10.xml"  /><Relationship Id="rId4" Type="http://schemas.openxmlformats.org/officeDocument/2006/relationships/chart" Target="../charts/chart1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9.png"  /><Relationship Id="rId4" Type="http://schemas.openxmlformats.org/officeDocument/2006/relationships/image" Target="../media/image20.gif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chart" Target="../charts/chart12.xml"  /><Relationship Id="rId6" Type="http://schemas.openxmlformats.org/officeDocument/2006/relationships/chart" Target="../charts/chart13.xml"  /><Relationship Id="rId7" Type="http://schemas.openxmlformats.org/officeDocument/2006/relationships/chart" Target="../charts/chart1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5.xml"  /><Relationship Id="rId3" Type="http://schemas.openxmlformats.org/officeDocument/2006/relationships/chart" Target="../charts/chart15.xml"  /><Relationship Id="rId4" Type="http://schemas.openxmlformats.org/officeDocument/2006/relationships/chart" Target="../charts/chart16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6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직사각형 223"/>
          <p:cNvSpPr/>
          <p:nvPr/>
        </p:nvSpPr>
        <p:spPr>
          <a:xfrm>
            <a:off x="2547808" y="3643006"/>
            <a:ext cx="3938945" cy="508271"/>
          </a:xfrm>
          <a:prstGeom prst="rect">
            <a:avLst/>
          </a:prstGeom>
          <a:solidFill>
            <a:srgbClr val="3737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1"/>
          </p:nvPr>
        </p:nvSpPr>
        <p:spPr>
          <a:xfrm>
            <a:off x="2613097" y="3781276"/>
            <a:ext cx="3827152" cy="37215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진영재단 의료사업단 기획실 분석</a:t>
            </a:r>
            <a:r>
              <a:rPr lang="en-US" altLang="ko-KR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팀</a:t>
            </a:r>
            <a:endParaRPr lang="ko-KR" altLang="en-US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221" name="Google Shape;221;p37"/>
          <p:cNvSpPr txBox="1">
            <a:spLocks noGrp="1"/>
          </p:cNvSpPr>
          <p:nvPr>
            <p:ph type="ctrTitle" idx="0"/>
          </p:nvPr>
        </p:nvSpPr>
        <p:spPr>
          <a:xfrm>
            <a:off x="1495231" y="1945481"/>
            <a:ext cx="6189357" cy="100299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i="0" u="none" spc="-10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진영 척추전문병원 예측모델 적용을 통한</a:t>
            </a:r>
            <a:br>
              <a:rPr kumimoji="1" lang="ko-KR" altLang="en-US" sz="2600" i="0" u="none" spc="-100" baseline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</a:br>
            <a:r>
              <a:rPr kumimoji="1" lang="ko-KR" altLang="en-US" sz="2600" i="0" u="none" spc="-10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재방문율 상승유도 및 수익 감소 개선</a:t>
            </a:r>
            <a:endParaRPr kumimoji="1" lang="ko-KR" altLang="en-US" sz="2600" i="0" u="none" spc="-100" baseline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4269291" y="3306602"/>
            <a:ext cx="491100" cy="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0"/>
          <p:cNvGrpSpPr/>
          <p:nvPr/>
        </p:nvGrpSpPr>
        <p:grpSpPr>
          <a:xfrm>
            <a:off x="1481101" y="198264"/>
            <a:ext cx="5056859" cy="585866"/>
            <a:chOff x="1489286" y="413945"/>
            <a:chExt cx="4798136" cy="780654"/>
          </a:xfrm>
        </p:grpSpPr>
        <p:sp>
          <p:nvSpPr>
            <p:cNvPr id="332" name="Google Shape;332;p10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 txBox="1"/>
            <p:nvPr/>
          </p:nvSpPr>
          <p:spPr>
            <a:xfrm>
              <a:off x="1489286" y="413945"/>
              <a:ext cx="4798136" cy="780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3200" b="1" i="0" u="none" strike="noStrike" cap="none" dirty="0">
                  <a:solidFill>
                    <a:srgbClr val="0E5AA8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분석 방법</a:t>
              </a:r>
              <a:endParaRPr b="1" dirty="0"/>
            </a:p>
          </p:txBody>
        </p:sp>
      </p:grpSp>
      <p:sp>
        <p:nvSpPr>
          <p:cNvPr id="334" name="Google Shape;334;p10"/>
          <p:cNvSpPr/>
          <p:nvPr/>
        </p:nvSpPr>
        <p:spPr>
          <a:xfrm>
            <a:off x="1537874" y="797845"/>
            <a:ext cx="1945538" cy="251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BBDFF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</a:t>
            </a:r>
            <a:r>
              <a:rPr lang="ko-KR" sz="1200" b="1" i="0" u="none" strike="noStrike" cap="none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전처리</a:t>
            </a:r>
            <a:r>
              <a:rPr lang="ko-KR" sz="1200" b="1" i="0" u="none" strike="noStrike" cap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 - </a:t>
            </a:r>
            <a:r>
              <a:rPr lang="en-US" altLang="ko-KR" sz="1200" b="1" dirty="0">
                <a:latin typeface="맑은 고딕"/>
                <a:ea typeface="맑은 고딕"/>
                <a:cs typeface="맑은 고딕"/>
                <a:sym typeface="맑은 고딕"/>
              </a:rPr>
              <a:t>M</a:t>
            </a:r>
            <a:r>
              <a:rPr lang="ko-KR" sz="1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erge</a:t>
            </a:r>
            <a:endParaRPr sz="1200" b="1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1163045" y="1220714"/>
            <a:ext cx="1945538" cy="25138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환자 인적기록</a:t>
            </a:r>
            <a:endParaRPr sz="1200" b="1" i="0" u="none" strike="noStrike" cap="none" dirty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38" name="Google Shape;338;p10"/>
          <p:cNvSpPr/>
          <p:nvPr/>
        </p:nvSpPr>
        <p:spPr>
          <a:xfrm>
            <a:off x="1163045" y="2313459"/>
            <a:ext cx="1945538" cy="25138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환자 수술기록</a:t>
            </a:r>
            <a:endParaRPr sz="1200" b="1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39" name="Google Shape;339;p10"/>
          <p:cNvGraphicFramePr/>
          <p:nvPr/>
        </p:nvGraphicFramePr>
        <p:xfrm>
          <a:off x="1163045" y="1607965"/>
          <a:ext cx="3584100" cy="6203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97350"/>
                <a:gridCol w="597350"/>
                <a:gridCol w="597350"/>
                <a:gridCol w="597350"/>
                <a:gridCol w="597350"/>
                <a:gridCol w="597350"/>
              </a:tblGrid>
              <a:tr h="2482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환자ID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신장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연령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체중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성별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</a:tr>
              <a:tr h="3721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1PT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163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66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60.3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" name="Google Shape;340;p10"/>
          <p:cNvGraphicFramePr/>
          <p:nvPr/>
        </p:nvGraphicFramePr>
        <p:xfrm>
          <a:off x="1163045" y="2700711"/>
          <a:ext cx="3584100" cy="6203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97350"/>
                <a:gridCol w="597350"/>
                <a:gridCol w="597350"/>
                <a:gridCol w="597350"/>
                <a:gridCol w="597350"/>
                <a:gridCol w="597350"/>
              </a:tblGrid>
              <a:tr h="2482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환자ID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신장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수술일자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수술시간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입원인자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</a:tr>
              <a:tr h="3721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1PT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163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 spc="-100">
                          <a:latin typeface="맑은 고딕"/>
                          <a:ea typeface="맑은 고딕"/>
                        </a:rPr>
                        <a:t>20190715</a:t>
                      </a:r>
                      <a:endParaRPr sz="800" u="none" strike="noStrike" cap="none" spc="-1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68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 spc="-100">
                          <a:latin typeface="맑은 고딕"/>
                          <a:ea typeface="맑은 고딕"/>
                        </a:rPr>
                        <a:t>20190713</a:t>
                      </a:r>
                      <a:endParaRPr sz="800" u="none" strike="noStrike" cap="none" spc="-1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</a:tr>
            </a:tbl>
          </a:graphicData>
        </a:graphic>
      </p:graphicFrame>
      <p:sp>
        <p:nvSpPr>
          <p:cNvPr id="341" name="Google Shape;341;p10"/>
          <p:cNvSpPr/>
          <p:nvPr/>
        </p:nvSpPr>
        <p:spPr>
          <a:xfrm>
            <a:off x="1166474" y="3418779"/>
            <a:ext cx="1945538" cy="25138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환자 진료기록</a:t>
            </a:r>
            <a:endParaRPr sz="1200" b="1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42" name="Google Shape;342;p10"/>
          <p:cNvGraphicFramePr/>
          <p:nvPr/>
        </p:nvGraphicFramePr>
        <p:xfrm>
          <a:off x="1166474" y="3806031"/>
          <a:ext cx="3584100" cy="7112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97350"/>
                <a:gridCol w="597350"/>
                <a:gridCol w="597350"/>
                <a:gridCol w="597350"/>
                <a:gridCol w="597350"/>
                <a:gridCol w="597350"/>
              </a:tblGrid>
              <a:tr h="2482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환자ID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골밀도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PI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PT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Sea Angle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</a:tr>
              <a:tr h="3721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1PT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-1.01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51.6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36.6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14.4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</a:tr>
            </a:tbl>
          </a:graphicData>
        </a:graphic>
      </p:graphicFrame>
      <p:sp>
        <p:nvSpPr>
          <p:cNvPr id="346" name="Google Shape;346;p10"/>
          <p:cNvSpPr/>
          <p:nvPr/>
        </p:nvSpPr>
        <p:spPr>
          <a:xfrm>
            <a:off x="5981045" y="2273229"/>
            <a:ext cx="1945538" cy="25138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환자 종합기록</a:t>
            </a:r>
            <a:endParaRPr sz="1200" b="1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aphicFrame>
        <p:nvGraphicFramePr>
          <p:cNvPr id="347" name="Google Shape;347;p10"/>
          <p:cNvGraphicFramePr/>
          <p:nvPr/>
        </p:nvGraphicFramePr>
        <p:xfrm>
          <a:off x="5976732" y="2688126"/>
          <a:ext cx="2389400" cy="6203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97350"/>
                <a:gridCol w="597350"/>
                <a:gridCol w="597350"/>
                <a:gridCol w="597350"/>
              </a:tblGrid>
              <a:tr h="2482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환자ID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수술일자</a:t>
                      </a:r>
                      <a:endParaRPr sz="8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PI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/>
                </a:tc>
              </a:tr>
              <a:tr h="37212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1PT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800" u="none" strike="noStrike" cap="none" spc="-100">
                          <a:latin typeface="맑은 고딕"/>
                          <a:ea typeface="맑은 고딕"/>
                        </a:rPr>
                        <a:t>20190715</a:t>
                      </a:r>
                      <a:endParaRPr sz="800" u="none" strike="noStrike" cap="none" spc="-100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…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sz="800" u="none" strike="noStrike" cap="none">
                          <a:latin typeface="맑은 고딕"/>
                          <a:ea typeface="맑은 고딕"/>
                        </a:rPr>
                        <a:t>51.6</a:t>
                      </a:r>
                      <a:endParaRPr sz="800" u="none" strike="noStrike" cap="none">
                        <a:latin typeface="맑은 고딕"/>
                        <a:ea typeface="맑은 고딕"/>
                      </a:endParaRPr>
                    </a:p>
                  </a:txBody>
                  <a:tcPr marL="91450" marR="91450" marT="45725" marB="45725" anchor="ctr">
                    <a:solidFill>
                      <a:srgbClr val="d2e8ff"/>
                    </a:solidFill>
                  </a:tcPr>
                </a:tc>
              </a:tr>
            </a:tbl>
          </a:graphicData>
        </a:graphic>
      </p:graphicFrame>
      <p:cxnSp>
        <p:nvCxnSpPr>
          <p:cNvPr id="348" name="Google Shape;348;p10"/>
          <p:cNvCxnSpPr/>
          <p:nvPr/>
        </p:nvCxnSpPr>
        <p:spPr>
          <a:xfrm>
            <a:off x="1305389" y="5006002"/>
            <a:ext cx="5390030" cy="0"/>
          </a:xfrm>
          <a:prstGeom prst="straightConnector1">
            <a:avLst/>
          </a:prstGeom>
          <a:noFill/>
          <a:ln w="9525" cap="flat" cmpd="sng">
            <a:solidFill>
              <a:srgbClr val="0976AD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49" name="Google Shape;349;p10"/>
          <p:cNvSpPr txBox="1"/>
          <p:nvPr/>
        </p:nvSpPr>
        <p:spPr>
          <a:xfrm>
            <a:off x="1525729" y="4680577"/>
            <a:ext cx="5979219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각 데이터의 공통 특징을 중심으로 결합하여 새로운 환자 데이터 생성</a:t>
            </a:r>
            <a:endParaRPr dirty="0"/>
          </a:p>
        </p:txBody>
      </p:sp>
      <p:sp>
        <p:nvSpPr>
          <p:cNvPr id="351" name="TextBox 350"/>
          <p:cNvSpPr txBox="1"/>
          <p:nvPr/>
        </p:nvSpPr>
        <p:spPr>
          <a:xfrm>
            <a:off x="0" y="2397100"/>
            <a:ext cx="495859" cy="467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5</a:t>
            </a:r>
          </a:p>
        </p:txBody>
      </p:sp>
      <p:sp>
        <p:nvSpPr>
          <p:cNvPr id="352" name="오른쪽 중괄호 351"/>
          <p:cNvSpPr/>
          <p:nvPr/>
        </p:nvSpPr>
        <p:spPr>
          <a:xfrm>
            <a:off x="5063004" y="1740646"/>
            <a:ext cx="645549" cy="2375559"/>
          </a:xfrm>
          <a:prstGeom prst="rightBrace">
            <a:avLst>
              <a:gd name="adj1" fmla="val 8333"/>
              <a:gd name="adj2" fmla="val 50000"/>
            </a:avLst>
          </a:prstGeom>
          <a:ln w="76200" cap="flat">
            <a:solidFill>
              <a:srgbClr val="FF0000">
                <a:alpha val="9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B35F014-0A96-8593-3AC0-46AE635C4062}"/>
              </a:ext>
            </a:extLst>
          </p:cNvPr>
          <p:cNvSpPr/>
          <p:nvPr/>
        </p:nvSpPr>
        <p:spPr>
          <a:xfrm rot="5400000">
            <a:off x="1314454" y="473680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379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1"/>
            <a:ext cx="5056859" cy="572438"/>
            <a:chOff x="1489286" y="413942"/>
            <a:chExt cx="4798136" cy="762761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2"/>
              <a:ext cx="4798136" cy="76276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19" name="직사각형 8"/>
          <p:cNvSpPr/>
          <p:nvPr/>
        </p:nvSpPr>
        <p:spPr>
          <a:xfrm>
            <a:off x="1537874" y="797845"/>
            <a:ext cx="1945538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+mj-ea"/>
                <a:ea typeface="+mj-ea"/>
              </a:rPr>
              <a:t>데이터 전처리 </a:t>
            </a:r>
            <a:r>
              <a:rPr kumimoji="1" lang="en-US" altLang="ko-KR" sz="1200" b="1" kern="1200">
                <a:latin typeface="+mj-ea"/>
                <a:ea typeface="+mj-ea"/>
              </a:rPr>
              <a:t>- </a:t>
            </a:r>
            <a:r>
              <a:rPr kumimoji="1" lang="ko-KR" altLang="en-US" sz="1200" b="1" kern="1200">
                <a:latin typeface="+mj-ea"/>
                <a:ea typeface="+mj-ea"/>
              </a:rPr>
              <a:t>수치화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" name="직사각형 20"/>
          <p:cNvSpPr/>
          <p:nvPr/>
        </p:nvSpPr>
        <p:spPr>
          <a:xfrm>
            <a:off x="3567695" y="1724584"/>
            <a:ext cx="2363574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혈액형 변수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" name="직사각형 20"/>
          <p:cNvSpPr/>
          <p:nvPr/>
        </p:nvSpPr>
        <p:spPr>
          <a:xfrm>
            <a:off x="6222570" y="1723386"/>
            <a:ext cx="2357355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rPr>
              <a:t>척추이동척도 변수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7" name="표 7"/>
          <p:cNvGraphicFramePr>
            <a:graphicFrameLocks noGrp="1"/>
          </p:cNvGraphicFramePr>
          <p:nvPr/>
        </p:nvGraphicFramePr>
        <p:xfrm>
          <a:off x="3567695" y="2157845"/>
          <a:ext cx="899160" cy="131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혈액형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RH+A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RH+B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RH+O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RH+AB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8" name="화살표: 오른쪽 7"/>
          <p:cNvSpPr/>
          <p:nvPr/>
        </p:nvSpPr>
        <p:spPr>
          <a:xfrm>
            <a:off x="4572000" y="2571750"/>
            <a:ext cx="403860" cy="1354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9" name="표 7"/>
          <p:cNvGraphicFramePr>
            <a:graphicFrameLocks noGrp="1"/>
          </p:cNvGraphicFramePr>
          <p:nvPr/>
        </p:nvGraphicFramePr>
        <p:xfrm>
          <a:off x="5032109" y="2159217"/>
          <a:ext cx="899160" cy="131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혈액형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0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1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0" name="직사각형 20"/>
          <p:cNvSpPr/>
          <p:nvPr/>
        </p:nvSpPr>
        <p:spPr>
          <a:xfrm>
            <a:off x="959217" y="1723212"/>
            <a:ext cx="2363574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수술기법 변수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aphicFrame>
        <p:nvGraphicFramePr>
          <p:cNvPr id="11" name="표 7"/>
          <p:cNvGraphicFramePr>
            <a:graphicFrameLocks noGrp="1"/>
          </p:cNvGraphicFramePr>
          <p:nvPr/>
        </p:nvGraphicFramePr>
        <p:xfrm>
          <a:off x="969682" y="2167630"/>
          <a:ext cx="899160" cy="80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69413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수술기법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69413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TELD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69413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IELD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2" name="화살표: 오른쪽 11"/>
          <p:cNvSpPr/>
          <p:nvPr/>
        </p:nvSpPr>
        <p:spPr>
          <a:xfrm>
            <a:off x="1951191" y="2596952"/>
            <a:ext cx="403860" cy="1354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3" name="표 7"/>
          <p:cNvGraphicFramePr>
            <a:graphicFrameLocks noGrp="1"/>
          </p:cNvGraphicFramePr>
          <p:nvPr/>
        </p:nvGraphicFramePr>
        <p:xfrm>
          <a:off x="2423631" y="2157845"/>
          <a:ext cx="899160" cy="78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latin typeface="맑은 고딕"/>
                        </a:rPr>
                        <a:t>수술기법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0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1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4" name="표 7"/>
          <p:cNvGraphicFramePr>
            <a:graphicFrameLocks noGrp="1"/>
          </p:cNvGraphicFramePr>
          <p:nvPr/>
        </p:nvGraphicFramePr>
        <p:xfrm>
          <a:off x="6222570" y="2191448"/>
          <a:ext cx="899160" cy="186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latin typeface="맑은 고딕"/>
                        </a:rPr>
                        <a:t>척추이동척도</a:t>
                      </a:r>
                      <a:endParaRPr lang="ko-KR" altLang="en-US" sz="9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Down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Up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Middle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Extremely</a:t>
                      </a:r>
                      <a:endParaRPr lang="en-US" altLang="ko-KR" sz="1100">
                        <a:latin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down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Extremely</a:t>
                      </a:r>
                      <a:endParaRPr lang="en-US" altLang="ko-KR" sz="1100">
                        <a:latin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up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5" name="화살표: 오른쪽 14"/>
          <p:cNvSpPr/>
          <p:nvPr/>
        </p:nvSpPr>
        <p:spPr>
          <a:xfrm>
            <a:off x="7199317" y="2571750"/>
            <a:ext cx="403860" cy="1354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16" name="표 7"/>
          <p:cNvGraphicFramePr>
            <a:graphicFrameLocks noGrp="1"/>
          </p:cNvGraphicFramePr>
          <p:nvPr/>
        </p:nvGraphicFramePr>
        <p:xfrm>
          <a:off x="7680765" y="2191448"/>
          <a:ext cx="899160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160"/>
              </a:tblGrid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latin typeface="맑은 고딕"/>
                        </a:rPr>
                        <a:t>척추이동척도</a:t>
                      </a:r>
                      <a:endParaRPr lang="ko-KR" altLang="en-US" sz="9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0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1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2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3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15138">
                <a:tc>
                  <a:txBody>
                    <a:bodyPr vert="horz" lIns="91440" tIns="45720" rIns="91440" bIns="45720" anchor="t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latin typeface="맑은 고딕"/>
                        </a:rPr>
                        <a:t>4</a:t>
                      </a:r>
                      <a:endParaRPr lang="ko-KR" altLang="en-US" sz="1100">
                        <a:latin typeface="맑은 고딕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0" y="2411727"/>
            <a:ext cx="49585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6</a:t>
            </a:r>
            <a:endParaRPr kumimoji="0" lang="en-US" altLang="ko-KR" sz="25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cxnSp>
        <p:nvCxnSpPr>
          <p:cNvPr id="17" name="Google Shape;348;p10"/>
          <p:cNvCxnSpPr/>
          <p:nvPr/>
        </p:nvCxnSpPr>
        <p:spPr>
          <a:xfrm>
            <a:off x="1305389" y="5006002"/>
            <a:ext cx="5390030" cy="0"/>
          </a:xfrm>
          <a:prstGeom prst="straightConnector1">
            <a:avLst/>
          </a:prstGeom>
          <a:noFill/>
          <a:ln w="9525" cap="flat" cmpd="sng">
            <a:solidFill>
              <a:srgbClr val="0976ad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8" name="Google Shape;349;p10"/>
          <p:cNvSpPr txBox="1"/>
          <p:nvPr/>
        </p:nvSpPr>
        <p:spPr>
          <a:xfrm>
            <a:off x="1525729" y="4680577"/>
            <a:ext cx="5979219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>
                <a:latin typeface="맑은 고딕"/>
                <a:ea typeface="맑은 고딕"/>
                <a:sym typeface="맑은 고딕"/>
              </a:rPr>
              <a:t>Object </a:t>
            </a:r>
            <a:r>
              <a:rPr lang="ko-KR" altLang="en-US">
                <a:latin typeface="맑은 고딕"/>
                <a:ea typeface="맑은 고딕"/>
                <a:sym typeface="맑은 고딕"/>
              </a:rPr>
              <a:t>값을 가진 변수를 </a:t>
            </a:r>
            <a:r>
              <a:rPr lang="en-US" altLang="ko-KR">
                <a:latin typeface="맑은 고딕"/>
                <a:ea typeface="맑은 고딕"/>
                <a:sym typeface="맑은 고딕"/>
              </a:rPr>
              <a:t>Int </a:t>
            </a:r>
            <a:r>
              <a:rPr lang="ko-KR" altLang="en-US">
                <a:latin typeface="맑은 고딕"/>
                <a:ea typeface="맑은 고딕"/>
                <a:sym typeface="맑은 고딕"/>
              </a:rPr>
              <a:t>값으로 변경</a:t>
            </a:r>
            <a:endParaRPr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1314454" y="473680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25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7"/>
          <p:cNvGraphicFramePr>
            <a:graphicFrameLocks noGrp="1"/>
          </p:cNvGraphicFramePr>
          <p:nvPr/>
        </p:nvGraphicFramePr>
        <p:xfrm>
          <a:off x="1325818" y="1584259"/>
          <a:ext cx="3126975" cy="2170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30"/>
                <a:gridCol w="671830"/>
                <a:gridCol w="436880"/>
                <a:gridCol w="436880"/>
                <a:gridCol w="267780"/>
                <a:gridCol w="756075"/>
              </a:tblGrid>
              <a:tr h="253854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환자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통증기간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PI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/>
                        <a:t>지방축적도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5PT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37.2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282.1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6PT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17.1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220.5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8PT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41.8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10.3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394.1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9PT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65.9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23.2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endParaRPr lang="ko-KR" altLang="en-US" sz="900"/>
                    </a:p>
                  </a:txBody>
                  <a:tcPr marL="91440" marR="91440" anchor="ctr"/>
                </a:tc>
              </a:tr>
            </a:tbl>
          </a:graphicData>
        </a:graphic>
      </p:graphicFrame>
      <p:grpSp>
        <p:nvGrpSpPr>
          <p:cNvPr id="3" name="Group 1"/>
          <p:cNvGrpSpPr/>
          <p:nvPr/>
        </p:nvGrpSpPr>
        <p:grpSpPr>
          <a:xfrm rot="0">
            <a:off x="1481101" y="198258"/>
            <a:ext cx="5056859" cy="572441"/>
            <a:chOff x="1489286" y="413938"/>
            <a:chExt cx="4798136" cy="762765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38"/>
              <a:ext cx="4798136" cy="7627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19" name="직사각형 8"/>
          <p:cNvSpPr/>
          <p:nvPr/>
        </p:nvSpPr>
        <p:spPr>
          <a:xfrm>
            <a:off x="1537873" y="797845"/>
            <a:ext cx="2219479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+mj-ea"/>
                <a:ea typeface="+mj-ea"/>
              </a:rPr>
              <a:t>데이터 전처리 </a:t>
            </a:r>
            <a:r>
              <a:rPr kumimoji="1" lang="en-US" altLang="ko-KR" sz="1200" b="1" kern="1200">
                <a:latin typeface="+mj-ea"/>
                <a:ea typeface="+mj-ea"/>
              </a:rPr>
              <a:t>– </a:t>
            </a:r>
            <a:r>
              <a:rPr kumimoji="1" lang="ko-KR" altLang="en-US" sz="1200" b="1" kern="1200">
                <a:latin typeface="+mj-ea"/>
                <a:ea typeface="+mj-ea"/>
              </a:rPr>
              <a:t>결측치 제거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pSp>
        <p:nvGrpSpPr>
          <p:cNvPr id="46" name="그룹 45"/>
          <p:cNvGrpSpPr/>
          <p:nvPr/>
        </p:nvGrpSpPr>
        <p:grpSpPr>
          <a:xfrm rot="0">
            <a:off x="1305389" y="4680577"/>
            <a:ext cx="6199559" cy="325425"/>
            <a:chOff x="1305389" y="4680577"/>
            <a:chExt cx="6199559" cy="325425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305389" y="5006002"/>
              <a:ext cx="5390030" cy="0"/>
            </a:xfrm>
            <a:prstGeom prst="line">
              <a:avLst/>
            </a:prstGeom>
            <a:noFill/>
            <a:ln w="9544" cap="flat" cmpd="sng" algn="ctr">
              <a:solidFill>
                <a:srgbClr val="0976ad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8" name="TextBox 7"/>
            <p:cNvSpPr txBox="1"/>
            <p:nvPr/>
          </p:nvSpPr>
          <p:spPr>
            <a:xfrm>
              <a:off x="1525729" y="4680577"/>
              <a:ext cx="59792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eaLnBrk="0" latinLnBrk="1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kumimoji="1" lang="en-US" altLang="ko-KR">
                  <a:latin typeface="맑은 고딕"/>
                  <a:ea typeface="맑은 고딕"/>
                </a:rPr>
                <a:t>Columns</a:t>
              </a:r>
              <a:r>
                <a:rPr kumimoji="1" lang="ko-KR" altLang="en-US">
                  <a:latin typeface="맑은 고딕"/>
                  <a:ea typeface="맑은 고딕"/>
                </a:rPr>
                <a:t> 특성에 따라 중앙값</a:t>
              </a:r>
              <a:r>
                <a:rPr kumimoji="1" lang="en-US" altLang="ko-KR">
                  <a:latin typeface="맑은 고딕"/>
                  <a:ea typeface="맑은 고딕"/>
                </a:rPr>
                <a:t>, </a:t>
              </a:r>
              <a:r>
                <a:rPr kumimoji="1" lang="ko-KR" altLang="en-US">
                  <a:latin typeface="맑은 고딕"/>
                  <a:ea typeface="맑은 고딕"/>
                </a:rPr>
                <a:t>평균</a:t>
              </a:r>
              <a:r>
                <a:rPr kumimoji="1" lang="en-US" altLang="ko-KR">
                  <a:latin typeface="맑은 고딕"/>
                  <a:ea typeface="맑은 고딕"/>
                </a:rPr>
                <a:t> </a:t>
              </a:r>
              <a:r>
                <a:rPr kumimoji="1" lang="ko-KR" altLang="en-US">
                  <a:latin typeface="맑은 고딕"/>
                  <a:ea typeface="맑은 고딕"/>
                </a:rPr>
                <a:t>등으로 입력하여 결측치 제거</a:t>
              </a:r>
              <a:endParaRPr kumimoji="1" lang="ko-KR" altLang="en-US">
                <a:latin typeface="맑은 고딕"/>
                <a:ea typeface="맑은 고딕"/>
              </a:endParaRPr>
            </a:p>
          </p:txBody>
        </p:sp>
      </p:grpSp>
      <p:graphicFrame>
        <p:nvGraphicFramePr>
          <p:cNvPr id="13" name="표 7"/>
          <p:cNvGraphicFramePr>
            <a:graphicFrameLocks noGrp="1"/>
          </p:cNvGraphicFramePr>
          <p:nvPr/>
        </p:nvGraphicFramePr>
        <p:xfrm>
          <a:off x="5232593" y="1584259"/>
          <a:ext cx="3126975" cy="2170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530"/>
                <a:gridCol w="671830"/>
                <a:gridCol w="436880"/>
                <a:gridCol w="436880"/>
                <a:gridCol w="267780"/>
                <a:gridCol w="756075"/>
              </a:tblGrid>
              <a:tr h="253854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환자</a:t>
                      </a:r>
                      <a:r>
                        <a:rPr lang="en-US" altLang="ko-KR" sz="900"/>
                        <a:t>ID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통증기간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PI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900"/>
                        <a:t>지방축적도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5PT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37.2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21.3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282.1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6PT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17.1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220.5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8PT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41.8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10.3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394.1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  <a:tr h="383281"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900"/>
                        <a:t>9PT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3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65.9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23.2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…</a:t>
                      </a:r>
                      <a:endParaRPr lang="ko-KR" altLang="en-US" sz="9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266.3</a:t>
                      </a:r>
                      <a:endParaRPr lang="ko-KR" altLang="en-US" sz="90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15" name="화살표: 오른쪽 14"/>
          <p:cNvSpPr/>
          <p:nvPr/>
        </p:nvSpPr>
        <p:spPr>
          <a:xfrm>
            <a:off x="4682772" y="2546887"/>
            <a:ext cx="390121" cy="245004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41360" y="2217980"/>
            <a:ext cx="448945" cy="3765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74440" y="2980057"/>
            <a:ext cx="666919" cy="3894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87838" y="3369511"/>
            <a:ext cx="756917" cy="37548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990305" y="1844401"/>
            <a:ext cx="429980" cy="373579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2410365"/>
            <a:ext cx="49585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7</a:t>
            </a:r>
            <a:endParaRPr kumimoji="0" lang="en-US" altLang="ko-KR" sz="25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6456173" y="2227505"/>
            <a:ext cx="448945" cy="376518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3" name="직사각형 17"/>
          <p:cNvSpPr/>
          <p:nvPr/>
        </p:nvSpPr>
        <p:spPr>
          <a:xfrm>
            <a:off x="5789254" y="2989582"/>
            <a:ext cx="666919" cy="389454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4" name="직사각형 19"/>
          <p:cNvSpPr/>
          <p:nvPr/>
        </p:nvSpPr>
        <p:spPr>
          <a:xfrm>
            <a:off x="7602651" y="3379036"/>
            <a:ext cx="756917" cy="375481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5" name="직사각형 20"/>
          <p:cNvSpPr/>
          <p:nvPr/>
        </p:nvSpPr>
        <p:spPr>
          <a:xfrm>
            <a:off x="6905118" y="1853926"/>
            <a:ext cx="429980" cy="373579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1314454" y="473680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  <p:sp>
        <p:nvSpPr>
          <p:cNvPr id="6" name="직사각형 20"/>
          <p:cNvSpPr/>
          <p:nvPr/>
        </p:nvSpPr>
        <p:spPr>
          <a:xfrm>
            <a:off x="1279680" y="1298910"/>
            <a:ext cx="1945538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050" b="1" kern="1200">
                <a:latin typeface="+mj-ea"/>
                <a:ea typeface="+mj-ea"/>
              </a:rPr>
              <a:t>환자</a:t>
            </a:r>
            <a:r>
              <a:rPr kumimoji="1" lang="en-US" altLang="ko-KR" sz="1050" b="1" kern="1200">
                <a:latin typeface="+mj-ea"/>
                <a:ea typeface="+mj-ea"/>
              </a:rPr>
              <a:t> </a:t>
            </a:r>
            <a:r>
              <a:rPr kumimoji="1" lang="ko-KR" altLang="en-US" sz="1050" b="1" kern="1200">
                <a:latin typeface="+mj-ea"/>
                <a:ea typeface="+mj-ea"/>
              </a:rPr>
              <a:t>기록</a:t>
            </a:r>
            <a:r>
              <a:rPr kumimoji="1" lang="en-US" altLang="ko-KR" sz="1050" b="1" kern="1200">
                <a:latin typeface="+mj-ea"/>
                <a:ea typeface="+mj-ea"/>
              </a:rPr>
              <a:t>( </a:t>
            </a:r>
            <a:r>
              <a:rPr kumimoji="1" lang="ko-KR" altLang="en-US" sz="1050" b="1" kern="1200">
                <a:latin typeface="+mj-ea"/>
                <a:ea typeface="+mj-ea"/>
              </a:rPr>
              <a:t>결측치 제거 전</a:t>
            </a:r>
            <a:r>
              <a:rPr kumimoji="1" lang="en-US" altLang="ko-KR" sz="1050" b="1" kern="1200">
                <a:latin typeface="+mj-ea"/>
                <a:ea typeface="+mj-ea"/>
              </a:rPr>
              <a:t>)</a:t>
            </a:r>
            <a:endParaRPr kumimoji="1" lang="ko-KR" altLang="en-US" sz="105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" name="직사각형 20"/>
          <p:cNvSpPr/>
          <p:nvPr/>
        </p:nvSpPr>
        <p:spPr>
          <a:xfrm>
            <a:off x="5232593" y="1305098"/>
            <a:ext cx="1945538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050" b="1" kern="1200">
                <a:latin typeface="+mj-ea"/>
                <a:ea typeface="+mj-ea"/>
              </a:rPr>
              <a:t>환자</a:t>
            </a:r>
            <a:r>
              <a:rPr kumimoji="1" lang="en-US" altLang="ko-KR" sz="1050" b="1" kern="1200">
                <a:latin typeface="+mj-ea"/>
                <a:ea typeface="+mj-ea"/>
              </a:rPr>
              <a:t> </a:t>
            </a:r>
            <a:r>
              <a:rPr kumimoji="1" lang="ko-KR" altLang="en-US" sz="1050" b="1" kern="1200">
                <a:latin typeface="+mj-ea"/>
                <a:ea typeface="+mj-ea"/>
              </a:rPr>
              <a:t>기록</a:t>
            </a:r>
            <a:r>
              <a:rPr kumimoji="1" lang="en-US" altLang="ko-KR" sz="1050" b="1" kern="1200">
                <a:latin typeface="+mj-ea"/>
                <a:ea typeface="+mj-ea"/>
              </a:rPr>
              <a:t>(</a:t>
            </a:r>
            <a:r>
              <a:rPr kumimoji="1" lang="ko-KR" altLang="en-US" sz="1050" b="1" kern="1200">
                <a:latin typeface="+mj-ea"/>
                <a:ea typeface="+mj-ea"/>
              </a:rPr>
              <a:t>결측치 제거 후</a:t>
            </a:r>
            <a:r>
              <a:rPr kumimoji="1" lang="en-US" altLang="ko-KR" sz="1050" b="1" kern="1200">
                <a:latin typeface="+mj-ea"/>
                <a:ea typeface="+mj-ea"/>
              </a:rPr>
              <a:t>)</a:t>
            </a:r>
            <a:endParaRPr kumimoji="1" lang="ko-KR" altLang="en-US" sz="105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640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0" y="198246"/>
            <a:ext cx="5056859" cy="572453"/>
            <a:chOff x="1489285" y="413921"/>
            <a:chExt cx="4798136" cy="762782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5" y="413921"/>
              <a:ext cx="4798136" cy="76278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19" name="직사각형 8"/>
          <p:cNvSpPr/>
          <p:nvPr/>
        </p:nvSpPr>
        <p:spPr>
          <a:xfrm>
            <a:off x="1537874" y="797845"/>
            <a:ext cx="1945538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en-US" altLang="ko-KR" sz="1200" b="1" kern="1200" dirty="0">
                <a:latin typeface="맑은 고딕"/>
                <a:ea typeface="맑은 고딕"/>
              </a:rPr>
              <a:t>EDA</a:t>
            </a:r>
            <a:endParaRPr kumimoji="1" lang="ko-KR" altLang="en-US" sz="12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520697491"/>
              </p:ext>
            </p:extLst>
          </p:nvPr>
        </p:nvGraphicFramePr>
        <p:xfrm>
          <a:off x="696032" y="1516560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488228" y="1483475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337640719"/>
              </p:ext>
            </p:extLst>
          </p:nvPr>
        </p:nvGraphicFramePr>
        <p:xfrm>
          <a:off x="3358100" y="1517915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137746633"/>
              </p:ext>
            </p:extLst>
          </p:nvPr>
        </p:nvGraphicFramePr>
        <p:xfrm>
          <a:off x="696032" y="3285662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860503177"/>
              </p:ext>
            </p:extLst>
          </p:nvPr>
        </p:nvGraphicFramePr>
        <p:xfrm>
          <a:off x="6020168" y="1516407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-28575" y="2425944"/>
            <a:ext cx="701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 dirty="0">
                <a:solidFill>
                  <a:srgbClr val="1B1760"/>
                </a:solidFill>
                <a:latin typeface="Segoe Script"/>
              </a:rPr>
              <a:t>8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23C8DE-1617-89AE-1F05-26D76B9E0B91}"/>
              </a:ext>
            </a:extLst>
          </p:cNvPr>
          <p:cNvGrpSpPr/>
          <p:nvPr/>
        </p:nvGrpSpPr>
        <p:grpSpPr>
          <a:xfrm>
            <a:off x="1305389" y="4680577"/>
            <a:ext cx="6199559" cy="325425"/>
            <a:chOff x="1305389" y="4680577"/>
            <a:chExt cx="6199559" cy="32542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D358761-447B-AFE9-B675-C6FAC2B57490}"/>
                </a:ext>
              </a:extLst>
            </p:cNvPr>
            <p:cNvCxnSpPr/>
            <p:nvPr/>
          </p:nvCxnSpPr>
          <p:spPr>
            <a:xfrm>
              <a:off x="1305389" y="5006002"/>
              <a:ext cx="5390030" cy="0"/>
            </a:xfrm>
            <a:prstGeom prst="line">
              <a:avLst/>
            </a:prstGeom>
            <a:noFill/>
            <a:ln w="9544" cap="flat" cmpd="sng" algn="ctr">
              <a:solidFill>
                <a:srgbClr val="0976AD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25CDB-F049-50E0-4954-FDF0F46F9433}"/>
                </a:ext>
              </a:extLst>
            </p:cNvPr>
            <p:cNvSpPr txBox="1"/>
            <p:nvPr/>
          </p:nvSpPr>
          <p:spPr>
            <a:xfrm>
              <a:off x="1525729" y="4680577"/>
              <a:ext cx="59792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eaLnBrk="0" latinLnBrk="1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kumimoji="1" lang="ko-KR" altLang="en-US" dirty="0">
                  <a:latin typeface="맑은 고딕"/>
                  <a:ea typeface="맑은 고딕"/>
                </a:rPr>
                <a:t>직업</a:t>
              </a:r>
              <a:r>
                <a:rPr kumimoji="1" lang="en-US" altLang="ko-KR" dirty="0">
                  <a:latin typeface="맑은 고딕"/>
                  <a:ea typeface="맑은 고딕"/>
                </a:rPr>
                <a:t>, </a:t>
              </a:r>
              <a:r>
                <a:rPr kumimoji="1" lang="ko-KR" altLang="en-US" dirty="0">
                  <a:latin typeface="맑은 고딕"/>
                  <a:ea typeface="맑은 고딕"/>
                </a:rPr>
                <a:t>혈전합병증 여부 특성에서는 유의미한 값을 찾지 못함</a:t>
              </a:r>
            </a:p>
          </p:txBody>
        </p:sp>
      </p:grp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100F7629-B4A2-EB06-FFE8-50B05CF87F38}"/>
              </a:ext>
            </a:extLst>
          </p:cNvPr>
          <p:cNvSpPr/>
          <p:nvPr/>
        </p:nvSpPr>
        <p:spPr>
          <a:xfrm rot="5400000">
            <a:off x="1314454" y="473680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  <p:sp>
        <p:nvSpPr>
          <p:cNvPr id="11" name="직사각형 20">
            <a:extLst>
              <a:ext uri="{FF2B5EF4-FFF2-40B4-BE49-F238E27FC236}">
                <a16:creationId xmlns:a16="http://schemas.microsoft.com/office/drawing/2014/main" id="{CA6B7E09-A664-4350-228B-9763CFE2F82A}"/>
              </a:ext>
            </a:extLst>
          </p:cNvPr>
          <p:cNvSpPr/>
          <p:nvPr/>
        </p:nvSpPr>
        <p:spPr>
          <a:xfrm>
            <a:off x="1236032" y="1299863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kern="1200" dirty="0">
                <a:latin typeface="맑은 고딕"/>
                <a:ea typeface="맑은 고딕"/>
              </a:rPr>
              <a:t>직업별 재발여부</a:t>
            </a:r>
            <a:endParaRPr kumimoji="1" lang="ko-KR" altLang="en-US" sz="700" b="1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9" name="직사각형 20">
            <a:extLst>
              <a:ext uri="{FF2B5EF4-FFF2-40B4-BE49-F238E27FC236}">
                <a16:creationId xmlns:a16="http://schemas.microsoft.com/office/drawing/2014/main" id="{0FD8D1BB-5273-3D94-1122-7F3966DD934E}"/>
              </a:ext>
            </a:extLst>
          </p:cNvPr>
          <p:cNvSpPr/>
          <p:nvPr/>
        </p:nvSpPr>
        <p:spPr>
          <a:xfrm>
            <a:off x="3898100" y="1299863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kern="1200" dirty="0">
                <a:latin typeface="맑은 고딕"/>
                <a:ea typeface="맑은 고딕"/>
              </a:rPr>
              <a:t>체중별 재발여부</a:t>
            </a:r>
            <a:endParaRPr kumimoji="1" lang="ko-KR" altLang="en-US" sz="700" b="1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0" name="직사각형 20">
            <a:extLst>
              <a:ext uri="{FF2B5EF4-FFF2-40B4-BE49-F238E27FC236}">
                <a16:creationId xmlns:a16="http://schemas.microsoft.com/office/drawing/2014/main" id="{94AA04D6-6661-4823-0376-D72D9B922BAF}"/>
              </a:ext>
            </a:extLst>
          </p:cNvPr>
          <p:cNvSpPr/>
          <p:nvPr/>
        </p:nvSpPr>
        <p:spPr>
          <a:xfrm>
            <a:off x="6560168" y="1299863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kern="1200" dirty="0">
                <a:latin typeface="맑은 고딕"/>
                <a:ea typeface="맑은 고딕"/>
              </a:rPr>
              <a:t>신장별 재발여부</a:t>
            </a:r>
            <a:endParaRPr kumimoji="1" lang="ko-KR" altLang="en-US" sz="700" b="1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A2E084-F143-9AE9-5331-F484D907AC13}"/>
              </a:ext>
            </a:extLst>
          </p:cNvPr>
          <p:cNvSpPr txBox="1"/>
          <p:nvPr/>
        </p:nvSpPr>
        <p:spPr>
          <a:xfrm>
            <a:off x="4788060" y="1487817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38136F-0A0C-FA05-AFA1-2155EBFF216B}"/>
              </a:ext>
            </a:extLst>
          </p:cNvPr>
          <p:cNvSpPr txBox="1"/>
          <p:nvPr/>
        </p:nvSpPr>
        <p:spPr>
          <a:xfrm>
            <a:off x="2316032" y="1483476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43" name="직사각형 20">
            <a:extLst>
              <a:ext uri="{FF2B5EF4-FFF2-40B4-BE49-F238E27FC236}">
                <a16:creationId xmlns:a16="http://schemas.microsoft.com/office/drawing/2014/main" id="{856E01AC-E151-9D3B-1D7A-9D6EA4BCA755}"/>
              </a:ext>
            </a:extLst>
          </p:cNvPr>
          <p:cNvSpPr/>
          <p:nvPr/>
        </p:nvSpPr>
        <p:spPr>
          <a:xfrm>
            <a:off x="1236032" y="3094525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kern="1200" dirty="0">
                <a:latin typeface="맑은 고딕"/>
                <a:ea typeface="맑은 고딕"/>
              </a:rPr>
              <a:t>연령별 재발여부</a:t>
            </a:r>
            <a:endParaRPr kumimoji="1" lang="ko-KR" altLang="en-US" sz="700" b="1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4" name="직사각형 20">
            <a:extLst>
              <a:ext uri="{FF2B5EF4-FFF2-40B4-BE49-F238E27FC236}">
                <a16:creationId xmlns:a16="http://schemas.microsoft.com/office/drawing/2014/main" id="{B1AB4C5D-3B4A-2F15-5C94-0B2B2DE6CAB8}"/>
              </a:ext>
            </a:extLst>
          </p:cNvPr>
          <p:cNvSpPr/>
          <p:nvPr/>
        </p:nvSpPr>
        <p:spPr>
          <a:xfrm>
            <a:off x="6560168" y="3092594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kern="1200">
                <a:latin typeface="맑은 고딕"/>
                <a:ea typeface="맑은 고딕"/>
              </a:rPr>
              <a:t>혈액형별 </a:t>
            </a:r>
            <a:r>
              <a:rPr kumimoji="1" lang="ko-KR" altLang="en-US" sz="700" b="1" kern="1200" dirty="0">
                <a:latin typeface="맑은 고딕"/>
                <a:ea typeface="맑은 고딕"/>
              </a:rPr>
              <a:t>재발여부</a:t>
            </a:r>
            <a:endParaRPr kumimoji="1" lang="ko-KR" altLang="en-US" sz="700" b="1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5" name="직사각형 20">
            <a:extLst>
              <a:ext uri="{FF2B5EF4-FFF2-40B4-BE49-F238E27FC236}">
                <a16:creationId xmlns:a16="http://schemas.microsoft.com/office/drawing/2014/main" id="{983C1A4C-E233-2C01-BF7A-F3FAFC468258}"/>
              </a:ext>
            </a:extLst>
          </p:cNvPr>
          <p:cNvSpPr/>
          <p:nvPr/>
        </p:nvSpPr>
        <p:spPr>
          <a:xfrm>
            <a:off x="3898100" y="3092594"/>
            <a:ext cx="1080000" cy="144000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700" b="1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rPr>
              <a:t>혈전합병증 여부</a:t>
            </a:r>
          </a:p>
        </p:txBody>
      </p: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90CF3158-0D7C-7280-676B-B22DE567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898309"/>
              </p:ext>
            </p:extLst>
          </p:nvPr>
        </p:nvGraphicFramePr>
        <p:xfrm>
          <a:off x="3237450" y="3285662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차트 49">
            <a:extLst>
              <a:ext uri="{FF2B5EF4-FFF2-40B4-BE49-F238E27FC236}">
                <a16:creationId xmlns:a16="http://schemas.microsoft.com/office/drawing/2014/main" id="{E4B58466-73A7-31A9-91FC-B38A42AA3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920805"/>
              </p:ext>
            </p:extLst>
          </p:nvPr>
        </p:nvGraphicFramePr>
        <p:xfrm>
          <a:off x="5899518" y="3242111"/>
          <a:ext cx="2160000" cy="14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E58126BD-DB3E-40A1-E198-498D49826DA7}"/>
              </a:ext>
            </a:extLst>
          </p:cNvPr>
          <p:cNvSpPr txBox="1"/>
          <p:nvPr/>
        </p:nvSpPr>
        <p:spPr>
          <a:xfrm>
            <a:off x="7539028" y="3218267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12B039-ABC2-656D-068E-41EC977D56F9}"/>
              </a:ext>
            </a:extLst>
          </p:cNvPr>
          <p:cNvSpPr txBox="1"/>
          <p:nvPr/>
        </p:nvSpPr>
        <p:spPr>
          <a:xfrm>
            <a:off x="4838860" y="3222609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89699F-494C-144B-2421-58D2ED2A58F7}"/>
              </a:ext>
            </a:extLst>
          </p:cNvPr>
          <p:cNvSpPr txBox="1"/>
          <p:nvPr/>
        </p:nvSpPr>
        <p:spPr>
          <a:xfrm>
            <a:off x="2366832" y="3218268"/>
            <a:ext cx="44429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" dirty="0">
                <a:latin typeface="맑은 고딕"/>
                <a:ea typeface="맑은 고딕"/>
              </a:rPr>
              <a:t>단위 </a:t>
            </a:r>
            <a:r>
              <a:rPr lang="en-US" altLang="ko-KR" sz="500" dirty="0">
                <a:latin typeface="맑은 고딕"/>
                <a:ea typeface="맑은 고딕"/>
              </a:rPr>
              <a:t>: </a:t>
            </a:r>
            <a:r>
              <a:rPr lang="ko-KR" altLang="en-US" sz="500" dirty="0">
                <a:latin typeface="맑은 고딕"/>
                <a:ea typeface="맑은 고딕"/>
              </a:rPr>
              <a:t>명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AD27CE2-B046-2749-5528-5BFAB94E63CB}"/>
              </a:ext>
            </a:extLst>
          </p:cNvPr>
          <p:cNvCxnSpPr>
            <a:cxnSpLocks/>
          </p:cNvCxnSpPr>
          <p:nvPr/>
        </p:nvCxnSpPr>
        <p:spPr>
          <a:xfrm>
            <a:off x="7345680" y="770699"/>
            <a:ext cx="2944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814AD7F-4EB3-80E0-63B5-2C52177007D5}"/>
              </a:ext>
            </a:extLst>
          </p:cNvPr>
          <p:cNvSpPr txBox="1"/>
          <p:nvPr/>
        </p:nvSpPr>
        <p:spPr>
          <a:xfrm>
            <a:off x="7606126" y="647588"/>
            <a:ext cx="574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j-ea"/>
                <a:ea typeface="+mj-ea"/>
              </a:rPr>
              <a:t>비재발</a:t>
            </a:r>
            <a:endParaRPr lang="en-US" altLang="ko-KR" sz="1000" b="1" dirty="0"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89C8E49-6F8E-4B2A-66BD-1F01905869DF}"/>
              </a:ext>
            </a:extLst>
          </p:cNvPr>
          <p:cNvCxnSpPr>
            <a:cxnSpLocks/>
          </p:cNvCxnSpPr>
          <p:nvPr/>
        </p:nvCxnSpPr>
        <p:spPr>
          <a:xfrm>
            <a:off x="7345680" y="930962"/>
            <a:ext cx="294488" cy="0"/>
          </a:xfrm>
          <a:prstGeom prst="line">
            <a:avLst/>
          </a:prstGeom>
          <a:ln w="285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C9F61B-A6CE-235E-5EFD-5D76AD1E7C4D}"/>
              </a:ext>
            </a:extLst>
          </p:cNvPr>
          <p:cNvSpPr txBox="1"/>
          <p:nvPr/>
        </p:nvSpPr>
        <p:spPr>
          <a:xfrm>
            <a:off x="7606126" y="807851"/>
            <a:ext cx="574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재발</a:t>
            </a:r>
            <a:endParaRPr lang="en-US" altLang="ko-KR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801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58"/>
            <a:ext cx="5056859" cy="572441"/>
            <a:chOff x="1489286" y="413938"/>
            <a:chExt cx="4798136" cy="762765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4" y="413936"/>
              <a:ext cx="4798137" cy="76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58" name="직선 연결선 57"/>
          <p:cNvCxnSpPr>
            <a:cxnSpLocks noChangeShapeType="1"/>
          </p:cNvCxnSpPr>
          <p:nvPr/>
        </p:nvCxnSpPr>
        <p:spPr>
          <a:xfrm>
            <a:off x="486333" y="1671987"/>
            <a:ext cx="8648141" cy="0"/>
          </a:xfrm>
          <a:prstGeom prst="line">
            <a:avLst/>
          </a:prstGeom>
          <a:noFill/>
          <a:ln w="127000" cmpd="sng" algn="ctr">
            <a:solidFill>
              <a:srgbClr val="5bbdff"/>
            </a:solidFill>
            <a:round/>
          </a:ln>
        </p:spPr>
      </p:cxnSp>
      <p:sp>
        <p:nvSpPr>
          <p:cNvPr id="2" name="직사각형 8"/>
          <p:cNvSpPr/>
          <p:nvPr/>
        </p:nvSpPr>
        <p:spPr>
          <a:xfrm>
            <a:off x="1537874" y="797845"/>
            <a:ext cx="1945538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변수 선택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9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grpSp>
        <p:nvGrpSpPr>
          <p:cNvPr id="132" name="그룹 131"/>
          <p:cNvGrpSpPr/>
          <p:nvPr/>
        </p:nvGrpSpPr>
        <p:grpSpPr>
          <a:xfrm rot="0">
            <a:off x="2940489" y="1583082"/>
            <a:ext cx="1530364" cy="2662951"/>
            <a:chOff x="2940489" y="1583082"/>
            <a:chExt cx="1530364" cy="2662951"/>
          </a:xfrm>
        </p:grpSpPr>
        <p:grpSp>
          <p:nvGrpSpPr>
            <p:cNvPr id="98" name="그룹 97"/>
            <p:cNvGrpSpPr/>
            <p:nvPr/>
          </p:nvGrpSpPr>
          <p:grpSpPr>
            <a:xfrm rot="0">
              <a:off x="2940489" y="1583082"/>
              <a:ext cx="1523460" cy="2662951"/>
              <a:chOff x="842681" y="1583082"/>
              <a:chExt cx="1523460" cy="2662951"/>
            </a:xfrm>
          </p:grpSpPr>
          <p:sp>
            <p:nvSpPr>
              <p:cNvPr id="99" name="타원 13314"/>
              <p:cNvSpPr>
                <a:spLocks noChangeArrowheads="1"/>
              </p:cNvSpPr>
              <p:nvPr/>
            </p:nvSpPr>
            <p:spPr>
              <a:xfrm>
                <a:off x="1508374" y="1583082"/>
                <a:ext cx="179376" cy="177809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 rot="0">
                <a:off x="842681" y="1865299"/>
                <a:ext cx="1523460" cy="2380734"/>
                <a:chOff x="747432" y="1865299"/>
                <a:chExt cx="1523460" cy="2380734"/>
              </a:xfrm>
            </p:grpSpPr>
            <p:sp>
              <p:nvSpPr>
                <p:cNvPr id="101" name="직사각형 20"/>
                <p:cNvSpPr/>
                <p:nvPr/>
              </p:nvSpPr>
              <p:spPr>
                <a:xfrm>
                  <a:off x="747432" y="1865299"/>
                  <a:ext cx="1523460" cy="2380734"/>
                </a:xfrm>
                <a:prstGeom prst="rect">
                  <a:avLst/>
                </a:prstGeom>
                <a:solidFill>
                  <a:srgbClr val="5bbdff">
                    <a:alpha val="50000"/>
                  </a:srgbClr>
                </a:solidFill>
                <a:ln w="25400" cap="flat" cmpd="sng" algn="ctr">
                  <a:solidFill>
                    <a:schemeClr val="accent3"/>
                  </a:solidFill>
                  <a:prstDash val="solid"/>
                </a:ln>
              </p:spPr>
              <p:txBody>
                <a:bodyPr anchor="ctr"/>
                <a:lstStyle/>
                <a:p>
                  <a:pPr marL="0" marR="0" lvl="0" indent="0" algn="ctr" defTabSz="914400" rtl="0" eaLnBrk="0" latinLnBrk="1" hangingPunct="0">
                    <a:lnSpc>
                      <a:spcPct val="100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Tx/>
                    <a:buFont typeface="Arial"/>
                    <a:buNone/>
                    <a:defRPr/>
                  </a:pPr>
                  <a:endParaRPr kumimoji="1" lang="en-US" altLang="ko-KR" sz="900" b="1" i="0" u="none" strike="noStrike" kern="120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02" name="TextBox 13317"/>
                <p:cNvSpPr txBox="1">
                  <a:spLocks noChangeArrowheads="1"/>
                </p:cNvSpPr>
                <p:nvPr/>
              </p:nvSpPr>
              <p:spPr>
                <a:xfrm>
                  <a:off x="770685" y="1928252"/>
                  <a:ext cx="1420832" cy="30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56" tIns="45728" rIns="91456" bIns="46808" anchor="ctr">
                  <a:spAutoFit/>
                </a:bodyPr>
                <a:lstStyle>
                  <a:lvl1pPr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32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1pPr>
                  <a:lvl2pPr marL="742950" indent="-285750" defTabSz="1028700" latinLnBrk="1">
                    <a:lnSpc>
                      <a:spcPct val="110000"/>
                    </a:lnSpc>
                    <a:buFont typeface="Arial"/>
                    <a:buChar char="–"/>
                    <a:defRPr sz="28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2pPr>
                  <a:lvl3pPr marL="1143000" indent="-228600"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24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3pPr>
                  <a:lvl4pPr marL="1600200" indent="-228600" defTabSz="1028700" latinLnBrk="1">
                    <a:lnSpc>
                      <a:spcPct val="110000"/>
                    </a:lnSpc>
                    <a:buFont typeface="Arial"/>
                    <a:buChar char="–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4pPr>
                  <a:lvl5pPr marL="2057400" indent="-228600" defTabSz="1028700" latinLnBrk="1">
                    <a:lnSpc>
                      <a:spcPct val="110000"/>
                    </a:lnSpc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5pPr>
                  <a:lvl6pPr marL="25146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6pPr>
                  <a:lvl7pPr marL="29718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7pPr>
                  <a:lvl8pPr marL="34290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8pPr>
                  <a:lvl9pPr marL="38862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buClrTx/>
                    <a:buFontTx/>
                    <a:buNone/>
                    <a:defRPr/>
                  </a:pPr>
                  <a:r>
                    <a:rPr lang="ko-KR" altLang="en-US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제거 변수</a:t>
                  </a:r>
                  <a:r>
                    <a:rPr lang="en-US" altLang="ko-KR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2</a:t>
                  </a:r>
                  <a:endParaRPr lang="en-US" altLang="ko-KR" sz="1400" b="1">
                    <a:solidFill>
                      <a:srgbClr val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03" name="TextBox 12"/>
                <p:cNvSpPr txBox="1"/>
                <p:nvPr/>
              </p:nvSpPr>
              <p:spPr>
                <a:xfrm>
                  <a:off x="866810" y="2571750"/>
                  <a:ext cx="1291555" cy="255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lang="ko-KR" altLang="en-US" sz="1100" b="1" u="sng">
                      <a:latin typeface="맑은 고딕"/>
                      <a:ea typeface="맑은 고딕"/>
                    </a:rPr>
                    <a:t>무의미한 변수</a:t>
                  </a:r>
                  <a:endParaRPr lang="ko-KR" altLang="en-US" sz="1100" b="1" u="sng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04" name="TextBox 13"/>
                <p:cNvSpPr txBox="1"/>
                <p:nvPr/>
              </p:nvSpPr>
              <p:spPr>
                <a:xfrm>
                  <a:off x="824386" y="3009807"/>
                  <a:ext cx="1376455" cy="704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ko-KR" altLang="en-US" sz="900" spc="-100">
                      <a:latin typeface="맑은 고딕"/>
                      <a:ea typeface="맑은 고딕"/>
                    </a:rPr>
                    <a:t>1 z-</a:t>
                  </a:r>
                  <a:r>
                    <a:rPr xmlns:mc="http://schemas.openxmlformats.org/markup-compatibility/2006" xmlns:hp="http://schemas.haansoft.com/office/presentation/8.0" kumimoji="0" lang="ko-KR" altLang="en-US" sz="900" b="0" i="0" u="none" strike="noStrike" kern="0" cap="none" spc="-200" normalizeH="0" baseline="0" mc:Ignorable="hp" hp:hslEmbossed="0">
                      <a:solidFill>
                        <a:srgbClr val="000000"/>
                      </a:solidFill>
                      <a:effectLst/>
                      <a:latin typeface="맑은 고딕"/>
                      <a:ea typeface="맑은 고딕"/>
                    </a:rPr>
                    <a:t>.</a:t>
                  </a:r>
                  <a:r>
                    <a:rPr lang="ko-KR" altLang="en-US" sz="900" spc="-100">
                      <a:latin typeface="맑은 고딕"/>
                      <a:ea typeface="맑은 고딕"/>
                    </a:rPr>
                    <a:t>score로 이상치 제거</a:t>
                  </a:r>
                  <a:endParaRPr lang="ko-KR" altLang="en-US" sz="900" spc="-100">
                    <a:latin typeface="맑은 고딕"/>
                    <a:ea typeface="맑은 고딕"/>
                  </a:endParaRPr>
                </a:p>
                <a:p>
                  <a:pPr lvl="0" algn="ctr">
                    <a:lnSpc>
                      <a:spcPct val="150000"/>
                    </a:lnSpc>
                    <a:defRPr/>
                  </a:pPr>
                  <a:r>
                    <a:rPr lang="ko-KR" altLang="en-US" sz="900" spc="-100">
                      <a:latin typeface="맑은 고딕"/>
                      <a:ea typeface="맑은 고딕"/>
                    </a:rPr>
                    <a:t>2. 중요도에 무의미한 변수제거</a:t>
                  </a:r>
                  <a:endParaRPr lang="ko-KR" altLang="en-US" sz="900" spc="-100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05" name="TextBox 19"/>
                <p:cNvSpPr txBox="1"/>
                <p:nvPr/>
              </p:nvSpPr>
              <p:spPr>
                <a:xfrm>
                  <a:off x="830561" y="3900186"/>
                  <a:ext cx="1327804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buFont typeface="Arial"/>
                    <a:buNone/>
                    <a:defRPr/>
                  </a:pPr>
                  <a:r>
                    <a:rPr lang="ko-KR" altLang="en-US" sz="800" b="1">
                      <a:latin typeface="맑은 고딕"/>
                      <a:ea typeface="맑은 고딕"/>
                    </a:rPr>
                    <a:t>제거 변수 </a:t>
                  </a:r>
                  <a:r>
                    <a:rPr lang="en-US" altLang="ko-KR" sz="800" b="1">
                      <a:latin typeface="맑은 고딕"/>
                      <a:ea typeface="맑은 고딕"/>
                    </a:rPr>
                    <a:t>: </a:t>
                  </a:r>
                  <a:r>
                    <a:rPr lang="ko-KR" sz="800" b="1">
                      <a:solidFill>
                        <a:srgbClr val="000000"/>
                      </a:solidFill>
                      <a:effectLst/>
                      <a:latin typeface="맑은 고딕"/>
                      <a:ea typeface="맑은 고딕"/>
                    </a:rPr>
                    <a:t>환자ID, 직업</a:t>
                  </a:r>
                  <a:endParaRPr lang="ko-KR" altLang="en-US" sz="800" b="1">
                    <a:solidFill>
                      <a:srgbClr val="000000"/>
                    </a:solidFill>
                    <a:effectLst/>
                    <a:latin typeface="맑은 고딕"/>
                    <a:ea typeface="맑은 고딕"/>
                  </a:endParaRPr>
                </a:p>
              </p:txBody>
            </p:sp>
          </p:grpSp>
        </p:grpSp>
        <p:cxnSp>
          <p:nvCxnSpPr>
            <p:cNvPr id="124" name="직선 연결선 123"/>
            <p:cNvCxnSpPr>
              <a:endCxn id="99" idx="2"/>
            </p:cNvCxnSpPr>
            <p:nvPr/>
          </p:nvCxnSpPr>
          <p:spPr>
            <a:xfrm flipV="1">
              <a:off x="2940489" y="1671986"/>
              <a:ext cx="665692" cy="192192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>
              <a:endCxn id="99" idx="6"/>
            </p:cNvCxnSpPr>
            <p:nvPr/>
          </p:nvCxnSpPr>
          <p:spPr>
            <a:xfrm rot="10800000">
              <a:off x="3785557" y="1671986"/>
              <a:ext cx="685296" cy="192192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/>
          <p:cNvGrpSpPr/>
          <p:nvPr/>
        </p:nvGrpSpPr>
        <p:grpSpPr>
          <a:xfrm rot="0">
            <a:off x="842682" y="1583082"/>
            <a:ext cx="1879439" cy="2662951"/>
            <a:chOff x="842682" y="1583082"/>
            <a:chExt cx="1879439" cy="2662951"/>
          </a:xfrm>
        </p:grpSpPr>
        <p:grpSp>
          <p:nvGrpSpPr>
            <p:cNvPr id="97" name="그룹 96"/>
            <p:cNvGrpSpPr/>
            <p:nvPr/>
          </p:nvGrpSpPr>
          <p:grpSpPr>
            <a:xfrm rot="0">
              <a:off x="842682" y="1583082"/>
              <a:ext cx="1879439" cy="2662951"/>
              <a:chOff x="842682" y="1583082"/>
              <a:chExt cx="1879439" cy="2662951"/>
            </a:xfrm>
          </p:grpSpPr>
          <p:sp>
            <p:nvSpPr>
              <p:cNvPr id="69" name="타원 13314"/>
              <p:cNvSpPr>
                <a:spLocks noChangeArrowheads="1"/>
              </p:cNvSpPr>
              <p:nvPr/>
            </p:nvSpPr>
            <p:spPr>
              <a:xfrm>
                <a:off x="1508374" y="1583082"/>
                <a:ext cx="179376" cy="177809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 rot="0">
                <a:off x="842682" y="1865299"/>
                <a:ext cx="1879439" cy="2380734"/>
                <a:chOff x="747432" y="1865299"/>
                <a:chExt cx="1879439" cy="2380734"/>
              </a:xfrm>
            </p:grpSpPr>
            <p:sp>
              <p:nvSpPr>
                <p:cNvPr id="12" name="직사각형 20"/>
                <p:cNvSpPr/>
                <p:nvPr/>
              </p:nvSpPr>
              <p:spPr>
                <a:xfrm>
                  <a:off x="747432" y="1865299"/>
                  <a:ext cx="1523460" cy="2380734"/>
                </a:xfrm>
                <a:prstGeom prst="rect">
                  <a:avLst/>
                </a:prstGeom>
                <a:solidFill>
                  <a:srgbClr val="5bbdff">
                    <a:alpha val="50000"/>
                  </a:srgbClr>
                </a:solidFill>
                <a:ln w="25400" cap="flat" cmpd="sng" algn="ctr">
                  <a:solidFill>
                    <a:schemeClr val="accent3"/>
                  </a:solidFill>
                  <a:prstDash val="solid"/>
                </a:ln>
              </p:spPr>
              <p:txBody>
                <a:bodyPr anchor="ctr"/>
                <a:lstStyle/>
                <a:p>
                  <a:pPr marL="0" marR="0" lvl="0" indent="0" algn="ctr" defTabSz="914400" rtl="0" eaLnBrk="0" latinLnBrk="1" hangingPunct="0">
                    <a:lnSpc>
                      <a:spcPct val="100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Tx/>
                    <a:buFont typeface="Arial"/>
                    <a:buNone/>
                    <a:defRPr/>
                  </a:pPr>
                  <a:endParaRPr kumimoji="1" lang="en-US" altLang="ko-KR" sz="900" b="1" i="0" u="none" strike="noStrike" kern="120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0" name="TextBox 13317"/>
                <p:cNvSpPr txBox="1">
                  <a:spLocks noChangeArrowheads="1"/>
                </p:cNvSpPr>
                <p:nvPr/>
              </p:nvSpPr>
              <p:spPr>
                <a:xfrm>
                  <a:off x="770685" y="1928252"/>
                  <a:ext cx="1420832" cy="30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56" tIns="45728" rIns="91456" bIns="46808" anchor="ctr">
                  <a:spAutoFit/>
                </a:bodyPr>
                <a:lstStyle>
                  <a:lvl1pPr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32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1pPr>
                  <a:lvl2pPr marL="742950" indent="-285750" defTabSz="1028700" latinLnBrk="1">
                    <a:lnSpc>
                      <a:spcPct val="110000"/>
                    </a:lnSpc>
                    <a:buFont typeface="Arial"/>
                    <a:buChar char="–"/>
                    <a:defRPr sz="28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2pPr>
                  <a:lvl3pPr marL="1143000" indent="-228600"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24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3pPr>
                  <a:lvl4pPr marL="1600200" indent="-228600" defTabSz="1028700" latinLnBrk="1">
                    <a:lnSpc>
                      <a:spcPct val="110000"/>
                    </a:lnSpc>
                    <a:buFont typeface="Arial"/>
                    <a:buChar char="–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4pPr>
                  <a:lvl5pPr marL="2057400" indent="-228600" defTabSz="1028700" latinLnBrk="1">
                    <a:lnSpc>
                      <a:spcPct val="110000"/>
                    </a:lnSpc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5pPr>
                  <a:lvl6pPr marL="25146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6pPr>
                  <a:lvl7pPr marL="29718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7pPr>
                  <a:lvl8pPr marL="34290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8pPr>
                  <a:lvl9pPr marL="38862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buClrTx/>
                    <a:buFontTx/>
                    <a:buNone/>
                    <a:defRPr/>
                  </a:pPr>
                  <a:r>
                    <a:rPr lang="ko-KR" altLang="en-US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제거 변수</a:t>
                  </a:r>
                  <a:r>
                    <a:rPr lang="en-US" altLang="ko-KR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1</a:t>
                  </a:r>
                  <a:endParaRPr lang="ko-KR" altLang="en-US" sz="1400" b="1">
                    <a:solidFill>
                      <a:srgbClr val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866810" y="2571750"/>
                  <a:ext cx="1291555" cy="25527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1100" b="1" u="sng">
                      <a:latin typeface="맑은 고딕"/>
                      <a:ea typeface="맑은 고딕"/>
                    </a:rPr>
                    <a:t>결측치 과다 변수</a:t>
                  </a:r>
                  <a:endParaRPr lang="ko-KR" altLang="en-US" sz="1100" b="1" u="sng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857285" y="3055666"/>
                  <a:ext cx="1769586" cy="704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지나치게 결측치가 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많은 변수는 임의로 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ko-KR" altLang="en-US" sz="900">
                      <a:latin typeface="맑은 고딕"/>
                      <a:ea typeface="맑은 고딕"/>
                    </a:rPr>
                    <a:t>판단할 수 없어 제거</a:t>
                  </a:r>
                  <a:endParaRPr lang="ko-KR" altLang="en-US" sz="900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830561" y="3900186"/>
                  <a:ext cx="1308754" cy="21544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800" b="1">
                      <a:latin typeface="맑은 고딕"/>
                      <a:ea typeface="맑은 고딕"/>
                    </a:rPr>
                    <a:t>제거 변수 </a:t>
                  </a:r>
                  <a:r>
                    <a:rPr lang="en-US" altLang="ko-KR" sz="800" b="1">
                      <a:latin typeface="맑은 고딕"/>
                      <a:ea typeface="맑은 고딕"/>
                    </a:rPr>
                    <a:t>: ODI, </a:t>
                  </a:r>
                  <a:r>
                    <a:rPr lang="ko-KR" altLang="en-US" sz="800" b="1">
                      <a:latin typeface="맑은 고딕"/>
                      <a:ea typeface="맑은 고딕"/>
                    </a:rPr>
                    <a:t>골밀도</a:t>
                  </a:r>
                  <a:endParaRPr lang="ko-KR" altLang="en-US" sz="800" b="1">
                    <a:latin typeface="맑은 고딕"/>
                    <a:ea typeface="맑은 고딕"/>
                  </a:endParaRPr>
                </a:p>
              </p:txBody>
            </p:sp>
          </p:grpSp>
        </p:grpSp>
        <p:cxnSp>
          <p:nvCxnSpPr>
            <p:cNvPr id="126" name="직선 연결선 125"/>
            <p:cNvCxnSpPr/>
            <p:nvPr/>
          </p:nvCxnSpPr>
          <p:spPr>
            <a:xfrm flipV="1">
              <a:off x="842682" y="1671987"/>
              <a:ext cx="665692" cy="192192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 rot="10800000">
              <a:off x="1687750" y="1671987"/>
              <a:ext cx="685296" cy="192192"/>
            </a:xfrm>
            <a:prstGeom prst="line">
              <a:avLst/>
            </a:prstGeom>
            <a:ln w="254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 rot="0">
            <a:off x="5026645" y="1583082"/>
            <a:ext cx="1544637" cy="2662950"/>
            <a:chOff x="5026645" y="1583082"/>
            <a:chExt cx="1544637" cy="2662950"/>
          </a:xfrm>
        </p:grpSpPr>
        <p:grpSp>
          <p:nvGrpSpPr>
            <p:cNvPr id="106" name="그룹 105"/>
            <p:cNvGrpSpPr/>
            <p:nvPr/>
          </p:nvGrpSpPr>
          <p:grpSpPr>
            <a:xfrm rot="0">
              <a:off x="5047822" y="1583082"/>
              <a:ext cx="1523460" cy="2662951"/>
              <a:chOff x="842682" y="1583082"/>
              <a:chExt cx="1523460" cy="2662951"/>
            </a:xfrm>
          </p:grpSpPr>
          <p:sp>
            <p:nvSpPr>
              <p:cNvPr id="107" name="타원 13314"/>
              <p:cNvSpPr>
                <a:spLocks noChangeArrowheads="1"/>
              </p:cNvSpPr>
              <p:nvPr/>
            </p:nvSpPr>
            <p:spPr>
              <a:xfrm>
                <a:off x="1487197" y="1583082"/>
                <a:ext cx="191027" cy="189358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grpSp>
            <p:nvGrpSpPr>
              <p:cNvPr id="108" name="그룹 107"/>
              <p:cNvGrpSpPr/>
              <p:nvPr/>
            </p:nvGrpSpPr>
            <p:grpSpPr>
              <a:xfrm rot="0">
                <a:off x="842682" y="1865299"/>
                <a:ext cx="1523460" cy="2380734"/>
                <a:chOff x="747432" y="1865299"/>
                <a:chExt cx="1523460" cy="2380734"/>
              </a:xfrm>
            </p:grpSpPr>
            <p:sp>
              <p:nvSpPr>
                <p:cNvPr id="109" name="직사각형 20"/>
                <p:cNvSpPr/>
                <p:nvPr/>
              </p:nvSpPr>
              <p:spPr>
                <a:xfrm>
                  <a:off x="747432" y="1865299"/>
                  <a:ext cx="1523460" cy="2380734"/>
                </a:xfrm>
                <a:prstGeom prst="rect">
                  <a:avLst/>
                </a:prstGeom>
                <a:solidFill>
                  <a:srgbClr val="5bbdff">
                    <a:alpha val="50000"/>
                  </a:srgbClr>
                </a:solidFill>
                <a:ln w="25400" cap="flat" cmpd="sng" algn="ctr">
                  <a:solidFill>
                    <a:schemeClr val="accent3"/>
                  </a:solidFill>
                  <a:prstDash val="solid"/>
                </a:ln>
              </p:spPr>
              <p:txBody>
                <a:bodyPr anchor="ctr"/>
                <a:lstStyle/>
                <a:p>
                  <a:pPr marL="0" marR="0" lvl="0" indent="0" algn="ctr" defTabSz="914400" rtl="0" eaLnBrk="0" latinLnBrk="1" hangingPunct="0">
                    <a:lnSpc>
                      <a:spcPct val="100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Tx/>
                    <a:buFont typeface="Arial"/>
                    <a:buNone/>
                    <a:defRPr/>
                  </a:pPr>
                  <a:endParaRPr kumimoji="1" lang="en-US" altLang="ko-KR" sz="900" b="1" i="0" u="none" strike="noStrike" kern="120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10" name="TextBox 13317"/>
                <p:cNvSpPr txBox="1">
                  <a:spLocks noChangeArrowheads="1"/>
                </p:cNvSpPr>
                <p:nvPr/>
              </p:nvSpPr>
              <p:spPr>
                <a:xfrm>
                  <a:off x="770685" y="1928252"/>
                  <a:ext cx="1420832" cy="30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56" tIns="45728" rIns="91456" bIns="46808" anchor="ctr">
                  <a:spAutoFit/>
                </a:bodyPr>
                <a:lstStyle>
                  <a:lvl1pPr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32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1pPr>
                  <a:lvl2pPr marL="742950" indent="-285750" defTabSz="1028700" latinLnBrk="1">
                    <a:lnSpc>
                      <a:spcPct val="110000"/>
                    </a:lnSpc>
                    <a:buFont typeface="Arial"/>
                    <a:buChar char="–"/>
                    <a:defRPr sz="28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2pPr>
                  <a:lvl3pPr marL="1143000" indent="-228600"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24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3pPr>
                  <a:lvl4pPr marL="1600200" indent="-228600" defTabSz="1028700" latinLnBrk="1">
                    <a:lnSpc>
                      <a:spcPct val="110000"/>
                    </a:lnSpc>
                    <a:buFont typeface="Arial"/>
                    <a:buChar char="–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4pPr>
                  <a:lvl5pPr marL="2057400" indent="-228600" defTabSz="1028700" latinLnBrk="1">
                    <a:lnSpc>
                      <a:spcPct val="110000"/>
                    </a:lnSpc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5pPr>
                  <a:lvl6pPr marL="25146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6pPr>
                  <a:lvl7pPr marL="29718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7pPr>
                  <a:lvl8pPr marL="34290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8pPr>
                  <a:lvl9pPr marL="38862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buClrTx/>
                    <a:buFontTx/>
                    <a:buNone/>
                    <a:defRPr/>
                  </a:pPr>
                  <a:r>
                    <a:rPr lang="ko-KR" altLang="en-US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제거 변수</a:t>
                  </a:r>
                  <a:r>
                    <a:rPr lang="en-US" altLang="ko-KR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3</a:t>
                  </a:r>
                  <a:endParaRPr lang="en-US" altLang="ko-KR" sz="1400" b="1">
                    <a:solidFill>
                      <a:srgbClr val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11" name="TextBox 12"/>
                <p:cNvSpPr txBox="1"/>
                <p:nvPr/>
              </p:nvSpPr>
              <p:spPr>
                <a:xfrm>
                  <a:off x="866809" y="2571749"/>
                  <a:ext cx="1291555" cy="4171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lang="ko-KR" altLang="en-US" sz="1100" b="1" u="sng">
                      <a:latin typeface="맑은 고딕"/>
                      <a:ea typeface="맑은 고딕"/>
                    </a:rPr>
                    <a:t>비교표본이</a:t>
                  </a:r>
                  <a:r>
                    <a:rPr lang="ko-KR" altLang="en-US" sz="1100" b="1" u="sng" spc="200">
                      <a:latin typeface="맑은 고딕"/>
                      <a:ea typeface="맑은 고딕"/>
                    </a:rPr>
                    <a:t> </a:t>
                  </a:r>
                  <a:endParaRPr lang="ko-KR" altLang="en-US" sz="1100" b="1" u="sng" spc="200">
                    <a:latin typeface="맑은 고딕"/>
                    <a:ea typeface="맑은 고딕"/>
                  </a:endParaRPr>
                </a:p>
                <a:p>
                  <a:pPr lvl="0" algn="ctr">
                    <a:defRPr/>
                  </a:pPr>
                  <a:r>
                    <a:rPr lang="ko-KR" altLang="en-US" sz="1100" b="1" u="sng" spc="200">
                      <a:latin typeface="맑은 고딕"/>
                      <a:ea typeface="맑은 고딕"/>
                    </a:rPr>
                    <a:t>적</a:t>
                  </a:r>
                  <a:r>
                    <a:rPr lang="ko-KR" altLang="en-US" sz="1100" b="1" u="sng">
                      <a:latin typeface="맑은 고딕"/>
                      <a:ea typeface="맑은 고딕"/>
                    </a:rPr>
                    <a:t>은 변</a:t>
                  </a:r>
                  <a:r>
                    <a:rPr lang="ko-KR" altLang="en-US" sz="1100" b="1" u="sng" spc="200">
                      <a:latin typeface="맑은 고딕"/>
                      <a:ea typeface="맑은 고딕"/>
                    </a:rPr>
                    <a:t>수</a:t>
                  </a:r>
                  <a:endParaRPr lang="ko-KR" altLang="en-US" sz="1100" b="1" u="sng" spc="200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97753" y="3055665"/>
                  <a:ext cx="1439817" cy="4952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defRPr/>
                  </a:pPr>
                  <a:r>
                    <a:rPr lang="ko-KR" altLang="en-US" sz="900" spc="-100">
                      <a:latin typeface="맑은 고딕"/>
                      <a:ea typeface="맑은 고딕"/>
                    </a:rPr>
                    <a:t>표본 부족으로 특성 파악이 힘든 변수는 제거</a:t>
                  </a:r>
                  <a:endParaRPr lang="ko-KR" altLang="en-US" sz="900" spc="-100"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13" name="TextBox 19"/>
                <p:cNvSpPr txBox="1"/>
                <p:nvPr/>
              </p:nvSpPr>
              <p:spPr>
                <a:xfrm>
                  <a:off x="830561" y="3900185"/>
                  <a:ext cx="1301080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800" b="1" spc="-100">
                      <a:latin typeface="맑은 고딕"/>
                      <a:ea typeface="맑은 고딕"/>
                    </a:rPr>
                    <a:t>제거 변수 </a:t>
                  </a:r>
                  <a:r>
                    <a:rPr lang="en-US" altLang="ko-KR" sz="800" b="1" spc="-100">
                      <a:latin typeface="맑은 고딕"/>
                      <a:ea typeface="맑은 고딕"/>
                    </a:rPr>
                    <a:t>: </a:t>
                  </a:r>
                  <a:r>
                    <a:rPr lang="ko-KR" altLang="en-US" sz="800" b="1" spc="-100">
                      <a:latin typeface="맑은 고딕"/>
                      <a:ea typeface="맑은 고딕"/>
                    </a:rPr>
                    <a:t>혈전합병증 여부</a:t>
                  </a:r>
                  <a:endParaRPr lang="ko-KR" altLang="en-US" sz="800" b="1" spc="-100">
                    <a:latin typeface="맑은 고딕"/>
                    <a:ea typeface="맑은 고딕"/>
                  </a:endParaRPr>
                </a:p>
              </p:txBody>
            </p:sp>
          </p:grpSp>
        </p:grpSp>
        <p:cxnSp>
          <p:nvCxnSpPr>
            <p:cNvPr id="128" name="직선 연결선 127"/>
            <p:cNvCxnSpPr/>
            <p:nvPr/>
          </p:nvCxnSpPr>
          <p:spPr>
            <a:xfrm flipV="1">
              <a:off x="5026645" y="1671987"/>
              <a:ext cx="665692" cy="192192"/>
            </a:xfrm>
            <a:prstGeom prst="line">
              <a:avLst/>
            </a:prstGeom>
            <a:noFill/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</a:ln>
          </p:spPr>
        </p:cxnSp>
        <p:cxnSp>
          <p:nvCxnSpPr>
            <p:cNvPr id="129" name="직선 연결선 128"/>
            <p:cNvCxnSpPr/>
            <p:nvPr/>
          </p:nvCxnSpPr>
          <p:spPr>
            <a:xfrm rot="10800000">
              <a:off x="5881238" y="1671987"/>
              <a:ext cx="685296" cy="192192"/>
            </a:xfrm>
            <a:prstGeom prst="line">
              <a:avLst/>
            </a:prstGeom>
            <a:noFill/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</a:ln>
          </p:spPr>
        </p:cxnSp>
      </p:grpSp>
      <p:grpSp>
        <p:nvGrpSpPr>
          <p:cNvPr id="134" name="그룹 133"/>
          <p:cNvGrpSpPr/>
          <p:nvPr/>
        </p:nvGrpSpPr>
        <p:grpSpPr>
          <a:xfrm rot="0">
            <a:off x="7136104" y="1583082"/>
            <a:ext cx="1530364" cy="2662951"/>
            <a:chOff x="7136104" y="1583082"/>
            <a:chExt cx="1530364" cy="2662951"/>
          </a:xfrm>
        </p:grpSpPr>
        <p:grpSp>
          <p:nvGrpSpPr>
            <p:cNvPr id="114" name="그룹 113"/>
            <p:cNvGrpSpPr/>
            <p:nvPr/>
          </p:nvGrpSpPr>
          <p:grpSpPr>
            <a:xfrm rot="0">
              <a:off x="7136104" y="1583082"/>
              <a:ext cx="1523460" cy="2662951"/>
              <a:chOff x="842682" y="1583082"/>
              <a:chExt cx="1523460" cy="2662951"/>
            </a:xfrm>
          </p:grpSpPr>
          <p:sp>
            <p:nvSpPr>
              <p:cNvPr id="115" name="타원 13314"/>
              <p:cNvSpPr>
                <a:spLocks noChangeArrowheads="1"/>
              </p:cNvSpPr>
              <p:nvPr/>
            </p:nvSpPr>
            <p:spPr>
              <a:xfrm>
                <a:off x="1508374" y="1583082"/>
                <a:ext cx="179376" cy="177809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grpSp>
            <p:nvGrpSpPr>
              <p:cNvPr id="116" name="그룹 115"/>
              <p:cNvGrpSpPr/>
              <p:nvPr/>
            </p:nvGrpSpPr>
            <p:grpSpPr>
              <a:xfrm rot="0">
                <a:off x="842682" y="1865299"/>
                <a:ext cx="1523460" cy="2380734"/>
                <a:chOff x="747432" y="1865299"/>
                <a:chExt cx="1523460" cy="2380734"/>
              </a:xfrm>
            </p:grpSpPr>
            <p:sp>
              <p:nvSpPr>
                <p:cNvPr id="117" name="직사각형 20"/>
                <p:cNvSpPr/>
                <p:nvPr/>
              </p:nvSpPr>
              <p:spPr>
                <a:xfrm>
                  <a:off x="747432" y="1865299"/>
                  <a:ext cx="1523460" cy="2380734"/>
                </a:xfrm>
                <a:prstGeom prst="rect">
                  <a:avLst/>
                </a:prstGeom>
                <a:solidFill>
                  <a:srgbClr val="5bbdff">
                    <a:alpha val="50000"/>
                  </a:srgbClr>
                </a:solidFill>
                <a:ln w="25400" cap="flat" cmpd="sng" algn="ctr">
                  <a:solidFill>
                    <a:schemeClr val="accent3"/>
                  </a:solidFill>
                  <a:prstDash val="solid"/>
                </a:ln>
              </p:spPr>
              <p:txBody>
                <a:bodyPr anchor="ctr"/>
                <a:lstStyle/>
                <a:p>
                  <a:pPr marL="0" marR="0" lvl="0" indent="0" algn="ctr" defTabSz="914400" rtl="0" eaLnBrk="0" latinLnBrk="1" hangingPunct="0">
                    <a:lnSpc>
                      <a:spcPct val="100000"/>
                    </a:lnSpc>
                    <a:spcBef>
                      <a:spcPct val="30000"/>
                    </a:spcBef>
                    <a:spcAft>
                      <a:spcPct val="0"/>
                    </a:spcAft>
                    <a:buClrTx/>
                    <a:buFont typeface="Arial"/>
                    <a:buNone/>
                    <a:defRPr/>
                  </a:pPr>
                  <a:endParaRPr kumimoji="1" lang="en-US" altLang="ko-KR" sz="900" b="1" i="0" u="none" strike="noStrike" kern="120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18" name="TextBox 13317"/>
                <p:cNvSpPr txBox="1">
                  <a:spLocks noChangeArrowheads="1"/>
                </p:cNvSpPr>
                <p:nvPr/>
              </p:nvSpPr>
              <p:spPr>
                <a:xfrm>
                  <a:off x="770685" y="1928252"/>
                  <a:ext cx="1420832" cy="30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56" tIns="45728" rIns="91456" bIns="46808" anchor="ctr">
                  <a:spAutoFit/>
                </a:bodyPr>
                <a:lstStyle>
                  <a:lvl1pPr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32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1pPr>
                  <a:lvl2pPr marL="742950" indent="-285750" defTabSz="1028700" latinLnBrk="1">
                    <a:lnSpc>
                      <a:spcPct val="110000"/>
                    </a:lnSpc>
                    <a:buFont typeface="Arial"/>
                    <a:buChar char="–"/>
                    <a:defRPr sz="28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2pPr>
                  <a:lvl3pPr marL="1143000" indent="-228600" defTabSz="1028700" latinLnBrk="1">
                    <a:lnSpc>
                      <a:spcPct val="110000"/>
                    </a:lnSpc>
                    <a:buClr>
                      <a:schemeClr val="tx1"/>
                    </a:buClr>
                    <a:buFont typeface="Arial"/>
                    <a:buChar char="•"/>
                    <a:defRPr sz="24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3pPr>
                  <a:lvl4pPr marL="1600200" indent="-228600" defTabSz="1028700" latinLnBrk="1">
                    <a:lnSpc>
                      <a:spcPct val="110000"/>
                    </a:lnSpc>
                    <a:buFont typeface="Arial"/>
                    <a:buChar char="–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4pPr>
                  <a:lvl5pPr marL="2057400" indent="-228600" defTabSz="1028700" latinLnBrk="1">
                    <a:lnSpc>
                      <a:spcPct val="110000"/>
                    </a:lnSpc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5pPr>
                  <a:lvl6pPr marL="25146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6pPr>
                  <a:lvl7pPr marL="29718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7pPr>
                  <a:lvl8pPr marL="34290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8pPr>
                  <a:lvl9pPr marL="3886200" indent="-228600" defTabSz="10287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/>
                    <a:buChar char="»"/>
                    <a:defRPr sz="2000">
                      <a:solidFill>
                        <a:schemeClr val="tx1"/>
                      </a:solidFill>
                      <a:latin typeface="Arial"/>
                      <a:cs typeface="Arial"/>
                      <a:sym typeface="Arial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buClrTx/>
                    <a:buFontTx/>
                    <a:buNone/>
                    <a:defRPr/>
                  </a:pPr>
                  <a:r>
                    <a:rPr lang="ko-KR" altLang="en-US" sz="1400" b="1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최종 선정 변수</a:t>
                  </a:r>
                  <a:endParaRPr lang="ko-KR" altLang="en-US" sz="1400" b="1">
                    <a:solidFill>
                      <a:srgbClr val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20" name="TextBox 13"/>
                <p:cNvSpPr txBox="1"/>
                <p:nvPr/>
              </p:nvSpPr>
              <p:spPr>
                <a:xfrm>
                  <a:off x="802240" y="2571750"/>
                  <a:ext cx="1420748" cy="1000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ko-KR" altLang="en-US" sz="800">
                      <a:latin typeface="맑은 고딕"/>
                      <a:ea typeface="맑은 고딕"/>
                    </a:rPr>
                    <a:t>모델 학습에 악영향을 끼치지 않고 분석과정에서 중요도에 유의미한 연관성이 있다고 판단한 변수를 포함</a:t>
                  </a:r>
                  <a:r>
                    <a:rPr lang="en-US" altLang="ko-KR" sz="800">
                      <a:latin typeface="맑은 고딕"/>
                      <a:ea typeface="맑은 고딕"/>
                    </a:rPr>
                    <a:t>.</a:t>
                  </a:r>
                  <a:endParaRPr lang="en-US" altLang="ko-KR" sz="800">
                    <a:latin typeface="맑은 고딕"/>
                    <a:ea typeface="맑은 고딕"/>
                  </a:endParaRPr>
                </a:p>
              </p:txBody>
            </p:sp>
          </p:grpSp>
        </p:grpSp>
        <p:cxnSp>
          <p:nvCxnSpPr>
            <p:cNvPr id="130" name="직선 연결선 129"/>
            <p:cNvCxnSpPr/>
            <p:nvPr/>
          </p:nvCxnSpPr>
          <p:spPr>
            <a:xfrm flipV="1">
              <a:off x="7136104" y="1671986"/>
              <a:ext cx="665692" cy="192192"/>
            </a:xfrm>
            <a:prstGeom prst="line">
              <a:avLst/>
            </a:prstGeom>
            <a:noFill/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</a:ln>
          </p:spPr>
        </p:cxnSp>
        <p:cxnSp>
          <p:nvCxnSpPr>
            <p:cNvPr id="131" name="직선 연결선 130"/>
            <p:cNvCxnSpPr/>
            <p:nvPr/>
          </p:nvCxnSpPr>
          <p:spPr>
            <a:xfrm rot="10800000">
              <a:off x="7981172" y="1671986"/>
              <a:ext cx="685296" cy="192192"/>
            </a:xfrm>
            <a:prstGeom prst="line">
              <a:avLst/>
            </a:prstGeom>
            <a:noFill/>
            <a:ln w="25400" cap="flat" cmpd="sng" algn="ctr">
              <a:solidFill>
                <a:srgbClr val="404040">
                  <a:alpha val="100000"/>
                </a:srgbClr>
              </a:solidFill>
              <a:prstDash val="solid"/>
            </a:ln>
          </p:spPr>
        </p:cxnSp>
      </p:grpSp>
    </p:spTree>
    <p:extLst>
      <p:ext uri="{BB962C8B-B14F-4D97-AF65-F5344CB8AC3E}">
        <p14:creationId xmlns:p14="http://schemas.microsoft.com/office/powerpoint/2010/main" val="187423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4"/>
              <a:ext cx="4798136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19" name="직사각형 8"/>
          <p:cNvSpPr/>
          <p:nvPr/>
        </p:nvSpPr>
        <p:spPr>
          <a:xfrm>
            <a:off x="1537873" y="797845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모델 형성 </a:t>
            </a:r>
            <a:r>
              <a:rPr kumimoji="1" lang="en-US" altLang="ko-KR" sz="1200" b="1" kern="1200">
                <a:latin typeface="맑은 고딕"/>
                <a:ea typeface="맑은 고딕"/>
              </a:rPr>
              <a:t>– </a:t>
            </a:r>
            <a:r>
              <a:rPr kumimoji="1" lang="ko-KR" altLang="en-US" sz="1200" b="1" kern="1200">
                <a:latin typeface="맑은 고딕"/>
                <a:ea typeface="맑은 고딕"/>
              </a:rPr>
              <a:t>재발 요소 파악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7" name="직사각형 20"/>
          <p:cNvSpPr/>
          <p:nvPr/>
        </p:nvSpPr>
        <p:spPr>
          <a:xfrm>
            <a:off x="666702" y="1463631"/>
            <a:ext cx="906434" cy="177323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en-US" altLang="ko-KR" sz="800" b="1" kern="1200">
                <a:ea typeface="굴림"/>
              </a:rPr>
              <a:t>Decision Tree</a:t>
            </a:r>
            <a:endParaRPr kumimoji="1" lang="ko-KR" altLang="en-US" sz="80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724971" y="3849178"/>
            <a:ext cx="1453590" cy="509772"/>
            <a:chOff x="758346" y="3736816"/>
            <a:chExt cx="1453590" cy="509772"/>
          </a:xfrm>
        </p:grpSpPr>
        <p:sp>
          <p:nvSpPr>
            <p:cNvPr id="22" name="직사각형 20"/>
            <p:cNvSpPr/>
            <p:nvPr/>
          </p:nvSpPr>
          <p:spPr>
            <a:xfrm>
              <a:off x="758346" y="3738757"/>
              <a:ext cx="1372412" cy="507831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defTabSz="914400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Font typeface="Arial"/>
                <a:buNone/>
                <a:defRPr/>
              </a:pPr>
              <a:endParaRPr kumimoji="1" lang="en-US" altLang="ko-KR" sz="900" b="1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9524" y="3736816"/>
              <a:ext cx="1372412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Max Depth : 3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훈련 정확도 </a:t>
              </a:r>
              <a:r>
                <a:rPr lang="en-US" altLang="ko-KR" sz="900"/>
                <a:t>= 0.92 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테스트 정확도 </a:t>
              </a:r>
              <a:r>
                <a:rPr lang="en-US" altLang="ko-KR" sz="900"/>
                <a:t>= 0.92</a:t>
              </a:r>
              <a:endParaRPr lang="en-US" altLang="ko-KR" sz="900"/>
            </a:p>
          </p:txBody>
        </p:sp>
      </p:grpSp>
      <p:sp>
        <p:nvSpPr>
          <p:cNvPr id="2" name="직사각형 20"/>
          <p:cNvSpPr/>
          <p:nvPr/>
        </p:nvSpPr>
        <p:spPr>
          <a:xfrm>
            <a:off x="2456280" y="1463631"/>
            <a:ext cx="974684" cy="177323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en-US" altLang="ko-KR" sz="800" b="1" kern="1200">
                <a:latin typeface="맑은 고딕"/>
                <a:ea typeface="맑은 고딕"/>
              </a:rPr>
              <a:t>Random Forest</a:t>
            </a:r>
            <a:endParaRPr kumimoji="1" lang="ko-KR" altLang="en-US" sz="80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5" name="직사각형 20"/>
          <p:cNvSpPr/>
          <p:nvPr/>
        </p:nvSpPr>
        <p:spPr>
          <a:xfrm>
            <a:off x="4353254" y="1463631"/>
            <a:ext cx="1077376" cy="177323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en-US" altLang="ko-KR" sz="800" b="1" kern="1200">
                <a:latin typeface="맑은 고딕"/>
                <a:ea typeface="맑은 고딕"/>
              </a:rPr>
              <a:t>Gradient Boosting</a:t>
            </a:r>
            <a:endParaRPr kumimoji="1" lang="ko-KR" altLang="en-US" sz="800" b="1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aphicFrame>
        <p:nvGraphicFramePr>
          <p:cNvPr id="18" name="차트 17"/>
          <p:cNvGraphicFramePr/>
          <p:nvPr/>
        </p:nvGraphicFramePr>
        <p:xfrm>
          <a:off x="526566" y="1728729"/>
          <a:ext cx="1652164" cy="2122390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0" name="차트 19"/>
          <p:cNvGraphicFramePr/>
          <p:nvPr/>
        </p:nvGraphicFramePr>
        <p:xfrm>
          <a:off x="2192668" y="1730670"/>
          <a:ext cx="1652164" cy="212239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1" name="차트 20"/>
          <p:cNvGraphicFramePr/>
          <p:nvPr/>
        </p:nvGraphicFramePr>
        <p:xfrm>
          <a:off x="3926010" y="1728729"/>
          <a:ext cx="1652164" cy="2122390"/>
        </p:xfrm>
        <a:graphic>
          <a:graphicData uri="http://schemas.openxmlformats.org/drawingml/2006/chart">
            <c:chart r:id="rId4"/>
          </a:graphicData>
        </a:graphic>
      </p:graphicFrame>
      <p:grpSp>
        <p:nvGrpSpPr>
          <p:cNvPr id="26" name="그룹 25"/>
          <p:cNvGrpSpPr/>
          <p:nvPr/>
        </p:nvGrpSpPr>
        <p:grpSpPr>
          <a:xfrm rot="0">
            <a:off x="2391242" y="3847236"/>
            <a:ext cx="1453590" cy="657269"/>
            <a:chOff x="758346" y="3736816"/>
            <a:chExt cx="1453590" cy="509772"/>
          </a:xfrm>
        </p:grpSpPr>
        <p:sp>
          <p:nvSpPr>
            <p:cNvPr id="27" name="직사각형 20"/>
            <p:cNvSpPr/>
            <p:nvPr/>
          </p:nvSpPr>
          <p:spPr>
            <a:xfrm>
              <a:off x="758346" y="3738757"/>
              <a:ext cx="1372412" cy="507831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defTabSz="914400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Font typeface="Arial"/>
                <a:buNone/>
                <a:defRPr/>
              </a:pPr>
              <a:endParaRPr kumimoji="1" lang="en-US" altLang="ko-KR" sz="900" b="1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9524" y="3736816"/>
              <a:ext cx="1372412" cy="501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Max Depth : 7</a:t>
              </a:r>
              <a:endParaRPr lang="en-US" altLang="ko-KR" sz="900"/>
            </a:p>
            <a:p>
              <a:pPr lvl="0">
                <a:defRPr/>
              </a:pPr>
              <a:r>
                <a:rPr lang="en-US" altLang="ko-KR" sz="900"/>
                <a:t>n_estimators = 1000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훈련 정확도 </a:t>
              </a:r>
              <a:r>
                <a:rPr lang="en-US" altLang="ko-KR" sz="900"/>
                <a:t>= 0.93 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테스트 정확도 </a:t>
              </a:r>
              <a:r>
                <a:rPr lang="en-US" altLang="ko-KR" sz="900"/>
                <a:t>= 0.92</a:t>
              </a:r>
              <a:endParaRPr lang="en-US" altLang="ko-KR" sz="900"/>
            </a:p>
          </p:txBody>
        </p:sp>
      </p:grpSp>
      <p:grpSp>
        <p:nvGrpSpPr>
          <p:cNvPr id="29" name="그룹 28"/>
          <p:cNvGrpSpPr/>
          <p:nvPr/>
        </p:nvGrpSpPr>
        <p:grpSpPr>
          <a:xfrm rot="0">
            <a:off x="4124584" y="3853057"/>
            <a:ext cx="1453590" cy="652676"/>
            <a:chOff x="758346" y="3736816"/>
            <a:chExt cx="1453590" cy="509772"/>
          </a:xfrm>
        </p:grpSpPr>
        <p:sp>
          <p:nvSpPr>
            <p:cNvPr id="30" name="직사각형 20"/>
            <p:cNvSpPr/>
            <p:nvPr/>
          </p:nvSpPr>
          <p:spPr>
            <a:xfrm>
              <a:off x="758346" y="3738757"/>
              <a:ext cx="1372412" cy="507831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defTabSz="914400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Font typeface="Arial"/>
                <a:buNone/>
                <a:defRPr/>
              </a:pPr>
              <a:endParaRPr kumimoji="1" lang="en-US" altLang="ko-KR" sz="900" b="1" i="0" u="none" strike="noStrike" kern="1200" cap="none" spc="0" normalizeH="0" baseline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524" y="3736816"/>
              <a:ext cx="1372412" cy="504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/>
                <a:t>Max Depth : 3</a:t>
              </a:r>
              <a:endParaRPr lang="en-US" altLang="ko-KR" sz="900"/>
            </a:p>
            <a:p>
              <a:pPr lvl="0">
                <a:defRPr/>
              </a:pPr>
              <a:r>
                <a:rPr lang="en-US" altLang="ko-KR" sz="900"/>
                <a:t>Learning Rate : 0.03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훈련 정확도 </a:t>
              </a:r>
              <a:r>
                <a:rPr lang="en-US" altLang="ko-KR" sz="900"/>
                <a:t>= 0.93 </a:t>
              </a:r>
              <a:endParaRPr lang="en-US" altLang="ko-KR" sz="900"/>
            </a:p>
            <a:p>
              <a:pPr lvl="0">
                <a:defRPr/>
              </a:pPr>
              <a:r>
                <a:rPr lang="ko-KR" altLang="en-US" sz="900"/>
                <a:t>테스트 정확도 </a:t>
              </a:r>
              <a:r>
                <a:rPr lang="en-US" altLang="ko-KR" sz="900"/>
                <a:t>= 0.93</a:t>
              </a:r>
              <a:endParaRPr lang="en-US" altLang="ko-KR" sz="90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06149" y="1936375"/>
            <a:ext cx="357016" cy="15329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456280" y="1936375"/>
            <a:ext cx="357016" cy="15329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85458" y="1936374"/>
            <a:ext cx="357016" cy="15329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화살표: 오른쪽 34"/>
          <p:cNvSpPr/>
          <p:nvPr/>
        </p:nvSpPr>
        <p:spPr>
          <a:xfrm>
            <a:off x="5553649" y="2571750"/>
            <a:ext cx="567946" cy="2753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7" name="표 37"/>
          <p:cNvGraphicFramePr>
            <a:graphicFrameLocks noGrp="1"/>
          </p:cNvGraphicFramePr>
          <p:nvPr/>
        </p:nvGraphicFramePr>
        <p:xfrm>
          <a:off x="6220580" y="1406315"/>
          <a:ext cx="2748601" cy="2932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565"/>
                <a:gridCol w="736918"/>
                <a:gridCol w="736918"/>
                <a:gridCol w="723200"/>
              </a:tblGrid>
              <a:tr h="359453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중요도</a:t>
                      </a:r>
                      <a:endParaRPr lang="ko-KR" altLang="en-US" sz="700"/>
                    </a:p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순위</a:t>
                      </a:r>
                      <a:endParaRPr lang="ko-KR" altLang="en-US" sz="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Dicision</a:t>
                      </a:r>
                      <a:endParaRPr lang="en-US" altLang="ko-KR" sz="700"/>
                    </a:p>
                    <a:p>
                      <a:pPr algn="ctr" latinLnBrk="1">
                        <a:defRPr/>
                      </a:pPr>
                      <a:r>
                        <a:rPr lang="en-US" altLang="ko-KR" sz="700"/>
                        <a:t>Tree</a:t>
                      </a:r>
                      <a:endParaRPr lang="ko-KR" altLang="en-US" sz="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Random</a:t>
                      </a:r>
                      <a:endParaRPr lang="en-US" altLang="ko-KR" sz="700"/>
                    </a:p>
                    <a:p>
                      <a:pPr algn="ctr" latinLnBrk="1">
                        <a:defRPr/>
                      </a:pPr>
                      <a:r>
                        <a:rPr lang="en-US" altLang="ko-KR" sz="700"/>
                        <a:t>Forest</a:t>
                      </a:r>
                      <a:endParaRPr lang="ko-KR" altLang="en-US" sz="7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Gradient</a:t>
                      </a:r>
                      <a:endParaRPr lang="en-US" altLang="ko-KR" sz="700"/>
                    </a:p>
                    <a:p>
                      <a:pPr algn="ctr" latinLnBrk="1">
                        <a:defRPr/>
                      </a:pPr>
                      <a:r>
                        <a:rPr lang="en-US" altLang="ko-KR" sz="700"/>
                        <a:t>Boosting</a:t>
                      </a:r>
                      <a:endParaRPr lang="ko-KR" altLang="en-US" sz="7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체중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체중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체중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2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지방축적도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600"/>
                        <a:t>PT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600"/>
                        <a:t>PT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3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PT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지방축적도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지방축적도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4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수술시간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흡연여부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5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흡연여부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혈액형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600"/>
                        <a:t>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6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환자통증정도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환자통증정도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600"/>
                        <a:t>디스크단면적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7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혈액형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흡연여부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MF + ES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8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600"/>
                        <a:t>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9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수술시간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전방디스크높이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수술시간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  <a:tr h="257255"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10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디스크단면적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디스크단면적</a:t>
                      </a:r>
                      <a:endParaRPr lang="ko-KR" altLang="en-US" sz="6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Seg Angle(raw)</a:t>
                      </a:r>
                      <a:endParaRPr lang="ko-KR" altLang="en-US" sz="600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6180943" y="1730671"/>
            <a:ext cx="2835309" cy="8410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28575" y="2425944"/>
            <a:ext cx="701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10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305389" y="4680577"/>
            <a:ext cx="7361240" cy="325425"/>
            <a:chOff x="1305389" y="4680577"/>
            <a:chExt cx="7361240" cy="325425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305389" y="5006002"/>
              <a:ext cx="5390030" cy="0"/>
            </a:xfrm>
            <a:prstGeom prst="line">
              <a:avLst/>
            </a:prstGeom>
            <a:noFill/>
            <a:ln w="9544" cap="flat" cmpd="sng" algn="ctr">
              <a:solidFill>
                <a:srgbClr val="0976ad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0" name="TextBox 9"/>
            <p:cNvSpPr txBox="1"/>
            <p:nvPr/>
          </p:nvSpPr>
          <p:spPr>
            <a:xfrm>
              <a:off x="1525729" y="4680577"/>
              <a:ext cx="71409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eaLnBrk="0" latinLnBrk="1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kumimoji="1" lang="ko-KR" altLang="en-US">
                  <a:latin typeface="맑은 고딕"/>
                  <a:ea typeface="맑은 고딕"/>
                </a:rPr>
                <a:t>세</a:t>
              </a:r>
              <a:r>
                <a:rPr kumimoji="1" lang="en-US" altLang="ko-KR">
                  <a:latin typeface="맑은 고딕"/>
                  <a:ea typeface="맑은 고딕"/>
                </a:rPr>
                <a:t> </a:t>
              </a:r>
              <a:r>
                <a:rPr kumimoji="1" lang="ko-KR" altLang="en-US">
                  <a:latin typeface="맑은 고딕"/>
                  <a:ea typeface="맑은 고딕"/>
                </a:rPr>
                <a:t>가지 모델 중요도 순위에 따라 </a:t>
              </a:r>
              <a:r>
                <a:rPr kumimoji="1"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체중</a:t>
              </a:r>
              <a:r>
                <a:rPr kumimoji="1" lang="en-US" altLang="ko-KR" b="1">
                  <a:solidFill>
                    <a:srgbClr val="ff0000"/>
                  </a:solidFill>
                  <a:latin typeface="맑은 고딕"/>
                  <a:ea typeface="맑은 고딕"/>
                </a:rPr>
                <a:t>, </a:t>
              </a:r>
              <a:r>
                <a:rPr kumimoji="1" lang="ko-KR" altLang="en-US" b="1">
                  <a:solidFill>
                    <a:srgbClr val="ff0000"/>
                  </a:solidFill>
                  <a:latin typeface="맑은 고딕"/>
                  <a:ea typeface="맑은 고딕"/>
                </a:rPr>
                <a:t>지방축적도</a:t>
              </a:r>
              <a:r>
                <a:rPr kumimoji="1" lang="en-US" altLang="ko-KR" b="1">
                  <a:solidFill>
                    <a:srgbClr val="ff0000"/>
                  </a:solidFill>
                  <a:latin typeface="맑은 고딕"/>
                  <a:ea typeface="맑은 고딕"/>
                </a:rPr>
                <a:t>, PT</a:t>
              </a:r>
              <a:r>
                <a:rPr kumimoji="1" lang="ko-KR" altLang="en-US">
                  <a:latin typeface="맑은 고딕"/>
                  <a:ea typeface="맑은 고딕"/>
                </a:rPr>
                <a:t>에 초점을 맞춘 서비스 제안</a:t>
              </a:r>
              <a:endParaRPr kumimoji="1"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11" name="이등변 삼각형 10"/>
          <p:cNvSpPr/>
          <p:nvPr/>
        </p:nvSpPr>
        <p:spPr>
          <a:xfrm rot="5400000">
            <a:off x="1314454" y="473680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70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9"/>
          <p:cNvGrpSpPr/>
          <p:nvPr/>
        </p:nvGrpSpPr>
        <p:grpSpPr>
          <a:xfrm rot="0">
            <a:off x="1481101" y="198252"/>
            <a:ext cx="5056859" cy="572447"/>
            <a:chOff x="1489286" y="413928"/>
            <a:chExt cx="4798136" cy="762774"/>
          </a:xfrm>
        </p:grpSpPr>
        <p:sp>
          <p:nvSpPr>
            <p:cNvPr id="548" name="Google Shape;548;p19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9"/>
            <p:cNvSpPr txBox="1"/>
            <p:nvPr/>
          </p:nvSpPr>
          <p:spPr>
            <a:xfrm>
              <a:off x="1489286" y="413928"/>
              <a:ext cx="4798136" cy="762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3200" b="1" i="0" u="none" strike="noStrike" cap="none">
                  <a:solidFill>
                    <a:srgbClr val="0e5aa8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서비스 제안</a:t>
              </a:r>
              <a:endParaRPr b="1"/>
            </a:p>
          </p:txBody>
        </p:sp>
      </p:grpSp>
      <p:sp>
        <p:nvSpPr>
          <p:cNvPr id="550" name="Google Shape;550;p19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9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" name=""/>
          <p:cNvGrpSpPr/>
          <p:nvPr/>
        </p:nvGrpSpPr>
        <p:grpSpPr>
          <a:xfrm rot="0">
            <a:off x="1481100" y="4676064"/>
            <a:ext cx="7279086" cy="320413"/>
            <a:chOff x="863363" y="4685589"/>
            <a:chExt cx="7279086" cy="320413"/>
          </a:xfrm>
        </p:grpSpPr>
        <p:cxnSp>
          <p:nvCxnSpPr>
            <p:cNvPr id="552" name="Google Shape;552;p19"/>
            <p:cNvCxnSpPr/>
            <p:nvPr/>
          </p:nvCxnSpPr>
          <p:spPr>
            <a:xfrm>
              <a:off x="872924" y="5006002"/>
              <a:ext cx="5584370" cy="0"/>
            </a:xfrm>
            <a:prstGeom prst="straightConnector1">
              <a:avLst/>
            </a:prstGeom>
            <a:noFill/>
            <a:ln w="9525" cap="flat" cmpd="sng">
              <a:solidFill>
                <a:srgbClr val="0976ad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553" name="Google Shape;553;p19"/>
            <p:cNvSpPr txBox="1"/>
            <p:nvPr/>
          </p:nvSpPr>
          <p:spPr>
            <a:xfrm>
              <a:off x="1001550" y="4685589"/>
              <a:ext cx="7140900" cy="294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환자 특성별 세분화 및 생활환경 맞춤 </a:t>
              </a:r>
              <a:r>
                <a:rPr lang="en-US" altLang="ko-KR" sz="14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1:1</a:t>
              </a:r>
              <a:r>
                <a:rPr lang="ko-KR" altLang="en-US" sz="1400" b="0" i="0" u="none" strike="noStrike" cap="none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케어 시스템 적용</a:t>
              </a:r>
              <a:endParaRPr lang="ko-KR" altLang="en-US" sz="1400" b="0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 rot="5400000">
              <a:off x="839591" y="4758442"/>
              <a:ext cx="209616" cy="162071"/>
            </a:xfrm>
            <a:prstGeom prst="triangle">
              <a:avLst>
                <a:gd name="adj" fmla="val 50000"/>
              </a:avLst>
            </a:prstGeom>
            <a:solidFill>
              <a:srgbClr val="5bbd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19"/>
          <p:cNvSpPr/>
          <p:nvPr/>
        </p:nvSpPr>
        <p:spPr>
          <a:xfrm>
            <a:off x="1537873" y="797845"/>
            <a:ext cx="2099555" cy="251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5bbdff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척추 교정</a:t>
            </a:r>
            <a:endParaRPr sz="1200" b="1" i="0" u="none" strike="noStrike" cap="none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60" name="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0" cap="none" spc="0" normalizeH="0" baseline="0" mc:Ignorable="hp" hp:hslEmbossed="0">
                <a:solidFill>
                  <a:srgbClr val="1b1760"/>
                </a:solidFill>
                <a:latin typeface="Segoe Script"/>
              </a:rPr>
              <a:t>11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0" cap="none" spc="0" normalizeH="0" baseline="0" mc:Ignorable="hp" hp:hslEmbossed="0">
              <a:solidFill>
                <a:srgbClr val="1b1760"/>
              </a:solidFill>
              <a:latin typeface="Segoe Script"/>
            </a:endParaRPr>
          </a:p>
        </p:txBody>
      </p:sp>
      <p:pic>
        <p:nvPicPr>
          <p:cNvPr id="561" name=""/>
          <p:cNvPicPr>
            <a:picLocks noChangeAspect="1"/>
          </p:cNvPicPr>
          <p:nvPr/>
        </p:nvPicPr>
        <p:blipFill rotWithShape="1">
          <a:blip r:embed="rId3">
            <a:lum bright="8000" contrast="2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15000"/>
                      <hd:artEffectSaturation sat="155000"/>
                      <hd:artEffectColorTemperature colorTemp="7618"/>
                    </hd:imgEffect>
                  </hd:imgLayer>
                </hp:hncPhoto>
              </a:ext>
            </a:extLst>
          </a:blip>
          <a:srcRect l="8880" t="4510" r="10080" b="4300"/>
          <a:stretch>
            <a:fillRect/>
          </a:stretch>
        </p:blipFill>
        <p:spPr>
          <a:xfrm>
            <a:off x="4572000" y="382718"/>
            <a:ext cx="3375838" cy="4244714"/>
          </a:xfrm>
          <a:prstGeom prst="rect">
            <a:avLst/>
          </a:prstGeom>
        </p:spPr>
      </p:pic>
      <p:pic>
        <p:nvPicPr>
          <p:cNvPr id="562" name=""/>
          <p:cNvPicPr>
            <a:picLocks noChangeAspect="1"/>
          </p:cNvPicPr>
          <p:nvPr/>
        </p:nvPicPr>
        <p:blipFill rotWithShape="1">
          <a:blip r:embed="rId5">
            <a:lum bright="35000" contrast="6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6">
                    <hd:imgEffect xmlns:hd="http://schemas.haansoft.com/office/drawingml/8.0">
                      <hd:artEffectSharpenSoften amount="27000"/>
                      <hd:artEffectSaturation sat="90000"/>
                    </hd:imgEffect>
                  </hd:imgLayer>
                </hp:hncPhoto>
              </a:ext>
            </a:extLst>
          </a:blip>
          <a:srcRect l="52140" t="3110" r="10600" b="9610"/>
          <a:stretch>
            <a:fillRect/>
          </a:stretch>
        </p:blipFill>
        <p:spPr>
          <a:xfrm>
            <a:off x="1404248" y="1334756"/>
            <a:ext cx="2356226" cy="30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3">
            <a:lum bright="-1000" contrast="-1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2">
                    <hd:imgEffect xmlns:hd="http://schemas.haansoft.com/office/drawingml/8.0">
                      <hd:artEffectSharpenSoften amount="20000"/>
                      <hd:artEffectSaturation sat="132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312843" y="1154577"/>
            <a:ext cx="6518314" cy="3382985"/>
          </a:xfrm>
          <a:prstGeom prst="rect">
            <a:avLst/>
          </a:prstGeom>
        </p:spPr>
      </p:pic>
      <p:grpSp>
        <p:nvGrpSpPr>
          <p:cNvPr id="4" name="Google Shape;547;p19"/>
          <p:cNvGrpSpPr/>
          <p:nvPr/>
        </p:nvGrpSpPr>
        <p:grpSpPr>
          <a:xfrm rot="0">
            <a:off x="1481101" y="198252"/>
            <a:ext cx="5056859" cy="572447"/>
            <a:chOff x="1489286" y="413928"/>
            <a:chExt cx="4798136" cy="762774"/>
          </a:xfrm>
        </p:grpSpPr>
        <p:sp>
          <p:nvSpPr>
            <p:cNvPr id="5" name="Google Shape;548;p19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49;p19"/>
            <p:cNvSpPr txBox="1"/>
            <p:nvPr/>
          </p:nvSpPr>
          <p:spPr>
            <a:xfrm>
              <a:off x="1489286" y="413928"/>
              <a:ext cx="4798136" cy="762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6800" anchor="t" anchorCtr="0">
              <a:sp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sz="3200" b="1" i="0" u="none" strike="noStrike" kern="0" cap="none" spc="0" normalizeH="0" baseline="0" mc:Ignorable="hp" hp:hslEmbossed="0">
                  <a:solidFill>
                    <a:srgbClr val="0e5aa8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서비스 제안</a:t>
              </a:r>
              <a:endParaRPr xmlns:mc="http://schemas.openxmlformats.org/markup-compatibility/2006" xmlns:hp="http://schemas.haansoft.com/office/presentation/8.0" kumimoji="0" sz="14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550;p19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51;p19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"/>
          <p:cNvGrpSpPr/>
          <p:nvPr/>
        </p:nvGrpSpPr>
        <p:grpSpPr>
          <a:xfrm rot="0">
            <a:off x="1481100" y="4676064"/>
            <a:ext cx="7279086" cy="320413"/>
            <a:chOff x="863363" y="4685589"/>
            <a:chExt cx="7279086" cy="320413"/>
          </a:xfrm>
        </p:grpSpPr>
        <p:cxnSp>
          <p:nvCxnSpPr>
            <p:cNvPr id="10" name="Google Shape;552;p19"/>
            <p:cNvCxnSpPr/>
            <p:nvPr/>
          </p:nvCxnSpPr>
          <p:spPr>
            <a:xfrm>
              <a:off x="872924" y="5006002"/>
              <a:ext cx="5584370" cy="0"/>
            </a:xfrm>
            <a:prstGeom prst="straightConnector1">
              <a:avLst/>
            </a:prstGeom>
            <a:noFill/>
            <a:ln w="9525" cap="flat" cmpd="sng">
              <a:solidFill>
                <a:srgbClr val="0976ad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1" name="Google Shape;553;p19"/>
            <p:cNvSpPr txBox="1"/>
            <p:nvPr/>
          </p:nvSpPr>
          <p:spPr>
            <a:xfrm>
              <a:off x="1001550" y="4685589"/>
              <a:ext cx="7140900" cy="294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환자 특성별 세분화 및 생활환경 맞춤 </a:t>
              </a:r>
              <a:r>
  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1:1</a:t>
              </a:r>
              <a:r>
  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  <a:solidFill>
                    <a:srgbClr val="000000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케어 시스템 적용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2" name="Google Shape;554;p19"/>
            <p:cNvSpPr/>
            <p:nvPr/>
          </p:nvSpPr>
          <p:spPr>
            <a:xfrm rot="5400000">
              <a:off x="839591" y="4758442"/>
              <a:ext cx="209616" cy="162071"/>
            </a:xfrm>
            <a:prstGeom prst="triangle">
              <a:avLst>
                <a:gd name="adj" fmla="val 50000"/>
              </a:avLst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555;p19"/>
          <p:cNvSpPr/>
          <p:nvPr/>
        </p:nvSpPr>
        <p:spPr>
          <a:xfrm>
            <a:off x="1537873" y="797845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>
            <a:solidFill>
              <a:srgbClr val="5bbdff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sz="1200" b="1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척추 교정</a:t>
            </a:r>
            <a:endParaRPr xmlns:mc="http://schemas.openxmlformats.org/markup-compatibility/2006" xmlns:hp="http://schemas.haansoft.com/office/presentation/8.0" kumimoji="0" sz="1200" b="1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0" cap="none" spc="0" normalizeH="0" baseline="0" mc:Ignorable="hp" hp:hslEmbossed="0">
                <a:solidFill>
                  <a:srgbClr val="1b1760"/>
                </a:solidFill>
                <a:latin typeface="Segoe Script"/>
              </a:rPr>
              <a:t>12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0" cap="none" spc="0" normalizeH="0" baseline="0" mc:Ignorable="hp" hp:hslEmbossed="0">
              <a:solidFill>
                <a:srgbClr val="1b1760"/>
              </a:solidFill>
              <a:latin typeface="Segoe Script"/>
            </a:endParaRPr>
          </a:p>
        </p:txBody>
      </p:sp>
    </p:spTree>
    <p:extLst>
      <p:ext uri="{BB962C8B-B14F-4D97-AF65-F5344CB8AC3E}">
        <p14:creationId xmlns:p14="http://schemas.microsoft.com/office/powerpoint/2010/main" val="368662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4"/>
              <a:ext cx="4798136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서비스 제안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7873" y="797845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체중 감량 및 척추 교정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1500088" y="1110944"/>
            <a:ext cx="3308637" cy="482473"/>
            <a:chOff x="1519878" y="1969807"/>
            <a:chExt cx="3308637" cy="48247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25730" y="1969807"/>
              <a:ext cx="3302785" cy="23640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19878" y="2210691"/>
              <a:ext cx="2444683" cy="11197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19878" y="2340309"/>
              <a:ext cx="1084353" cy="111971"/>
            </a:xfrm>
            <a:prstGeom prst="rect">
              <a:avLst/>
            </a:prstGeom>
          </p:spPr>
        </p:pic>
      </p:grpSp>
      <p:graphicFrame>
        <p:nvGraphicFramePr>
          <p:cNvPr id="61" name="차트 60"/>
          <p:cNvGraphicFramePr/>
          <p:nvPr/>
        </p:nvGraphicFramePr>
        <p:xfrm>
          <a:off x="1249992" y="2082630"/>
          <a:ext cx="2113428" cy="2271183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62" name="직사각형 61"/>
          <p:cNvSpPr/>
          <p:nvPr/>
        </p:nvSpPr>
        <p:spPr>
          <a:xfrm>
            <a:off x="1573197" y="1741314"/>
            <a:ext cx="1463264" cy="21883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ko-KR" altLang="en-US" b="1">
                <a:latin typeface="+mn-ea"/>
              </a:rPr>
              <a:t>체중 지수</a:t>
            </a:r>
            <a:endParaRPr lang="ko-KR" altLang="en-US" b="1">
              <a:latin typeface="+mn-ea"/>
            </a:endParaRPr>
          </a:p>
        </p:txBody>
      </p:sp>
      <p:graphicFrame>
        <p:nvGraphicFramePr>
          <p:cNvPr id="63" name="차트 62"/>
          <p:cNvGraphicFramePr/>
          <p:nvPr/>
        </p:nvGraphicFramePr>
        <p:xfrm>
          <a:off x="6259953" y="2082630"/>
          <a:ext cx="2113428" cy="2271183"/>
        </p:xfrm>
        <a:graphic>
          <a:graphicData uri="http://schemas.openxmlformats.org/drawingml/2006/chart">
            <c:chart r:id="rId6"/>
          </a:graphicData>
        </a:graphic>
      </p:graphicFrame>
      <p:sp>
        <p:nvSpPr>
          <p:cNvPr id="64" name="직사각형 63"/>
          <p:cNvSpPr/>
          <p:nvPr/>
        </p:nvSpPr>
        <p:spPr>
          <a:xfrm>
            <a:off x="6583158" y="1741314"/>
            <a:ext cx="1463264" cy="21883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en-US" altLang="ko-KR" b="1">
                <a:latin typeface="+mn-ea"/>
              </a:rPr>
              <a:t>PT</a:t>
            </a:r>
            <a:r>
              <a:rPr lang="ko-KR" altLang="en-US" b="1">
                <a:latin typeface="+mn-ea"/>
              </a:rPr>
              <a:t> 지수</a:t>
            </a:r>
            <a:endParaRPr lang="ko-KR" altLang="en-US" b="1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47091" y="1110944"/>
            <a:ext cx="1460409" cy="1998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6" name="차트 65"/>
          <p:cNvGraphicFramePr/>
          <p:nvPr/>
        </p:nvGraphicFramePr>
        <p:xfrm>
          <a:off x="3753095" y="2082630"/>
          <a:ext cx="2113428" cy="2271183"/>
        </p:xfrm>
        <a:graphic>
          <a:graphicData uri="http://schemas.openxmlformats.org/drawingml/2006/chart">
            <c:chart r:id="rId7"/>
          </a:graphicData>
        </a:graphic>
      </p:graphicFrame>
      <p:sp>
        <p:nvSpPr>
          <p:cNvPr id="67" name="직사각형 66"/>
          <p:cNvSpPr/>
          <p:nvPr/>
        </p:nvSpPr>
        <p:spPr>
          <a:xfrm>
            <a:off x="4076300" y="1741314"/>
            <a:ext cx="1463264" cy="21883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ctr">
              <a:defRPr/>
            </a:pPr>
            <a:r>
              <a:rPr lang="ko-KR" altLang="en-US" b="1">
                <a:latin typeface="+mn-ea"/>
              </a:rPr>
              <a:t>지방축적도</a:t>
            </a:r>
            <a:endParaRPr lang="ko-KR" altLang="en-US" b="1">
              <a:latin typeface="+mn-ea"/>
            </a:endParaRPr>
          </a:p>
        </p:txBody>
      </p:sp>
      <p:grpSp>
        <p:nvGrpSpPr>
          <p:cNvPr id="71" name=""/>
          <p:cNvGrpSpPr/>
          <p:nvPr/>
        </p:nvGrpSpPr>
        <p:grpSpPr>
          <a:xfrm rot="0">
            <a:off x="1305389" y="4680577"/>
            <a:ext cx="7361240" cy="325425"/>
            <a:chOff x="1305389" y="4680577"/>
            <a:chExt cx="7361240" cy="325425"/>
          </a:xfrm>
        </p:grpSpPr>
        <p:grpSp>
          <p:nvGrpSpPr>
            <p:cNvPr id="13" name="그룹 12"/>
            <p:cNvGrpSpPr/>
            <p:nvPr/>
          </p:nvGrpSpPr>
          <p:grpSpPr>
            <a:xfrm rot="0">
              <a:off x="1305389" y="4680577"/>
              <a:ext cx="7361240" cy="325425"/>
              <a:chOff x="1305389" y="4680577"/>
              <a:chExt cx="7361240" cy="3254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1305389" y="5006002"/>
                <a:ext cx="5390030" cy="0"/>
              </a:xfrm>
              <a:prstGeom prst="line">
                <a:avLst/>
              </a:prstGeom>
              <a:noFill/>
              <a:ln w="9544" cap="flat" cmpd="sng" algn="ctr">
                <a:solidFill>
                  <a:srgbClr val="0976ad">
                    <a:alpha val="100000"/>
                  </a:srgbClr>
                </a:solidFill>
                <a:prstDash val="solid"/>
                <a:round/>
                <a:headEnd w="med" len="med"/>
                <a:tailEnd w="med" len="med"/>
              </a:ln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1525729" y="4680577"/>
                <a:ext cx="71409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lvl="0" eaLnBrk="0" latinLnBrk="1" hangingPunct="0"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1" lang="ko-KR" altLang="en-US">
                    <a:latin typeface="맑은 고딕"/>
                    <a:ea typeface="맑은 고딕"/>
                  </a:rPr>
                  <a:t>수영 재활치료 시작 후 체중</a:t>
                </a:r>
                <a:r>
                  <a:rPr kumimoji="1" lang="en-US" altLang="ko-KR">
                    <a:latin typeface="맑은 고딕"/>
                    <a:ea typeface="맑은 고딕"/>
                  </a:rPr>
                  <a:t>, </a:t>
                </a:r>
                <a:r>
                  <a:rPr kumimoji="1" lang="ko-KR" altLang="en-US">
                    <a:latin typeface="맑은 고딕"/>
                    <a:ea typeface="맑은 고딕"/>
                  </a:rPr>
                  <a:t>지방축적도</a:t>
                </a:r>
                <a:r>
                  <a:rPr kumimoji="1" lang="en-US" altLang="ko-KR">
                    <a:latin typeface="맑은 고딕"/>
                    <a:ea typeface="맑은 고딕"/>
                  </a:rPr>
                  <a:t>, PT </a:t>
                </a:r>
                <a:r>
                  <a:rPr kumimoji="1" lang="ko-KR" altLang="en-US">
                    <a:latin typeface="맑은 고딕"/>
                    <a:ea typeface="맑은 고딕"/>
                  </a:rPr>
                  <a:t>면에서 효과 입증</a:t>
                </a:r>
                <a:endParaRPr kumimoji="1"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16" name="이등변 삼각형 15"/>
            <p:cNvSpPr/>
            <p:nvPr/>
          </p:nvSpPr>
          <p:spPr>
            <a:xfrm rot="5400000">
              <a:off x="1314454" y="4736802"/>
              <a:ext cx="209616" cy="162072"/>
            </a:xfrm>
            <a:prstGeom prst="triangle">
              <a:avLst>
                <a:gd name="adj" fmla="val 50000"/>
              </a:avLst>
            </a:prstGeom>
            <a:solidFill>
              <a:srgbClr val="5bbdff">
                <a:alpha val="100000"/>
              </a:srgbClr>
            </a:solidFill>
            <a:ln>
              <a:noFill/>
            </a:ln>
            <a:effectLst/>
          </p:spPr>
          <p:txBody>
            <a:bodyPr vert="horz" lIns="91440" tIns="45720" rIns="91440" bIns="45720" anchor="t">
              <a:noAutofit/>
            </a:bodyPr>
            <a:lstStyle/>
            <a:p>
              <a:pPr marL="0" marR="0" lvl="0" indent="0" algn="l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1b1760"/>
                </a:solidFill>
                <a:latin typeface="Segoe Script"/>
              </a:rPr>
              <a:t>13</a:t>
            </a:r>
            <a:endParaRPr lang="en-US" altLang="ko-KR" sz="2200">
              <a:solidFill>
                <a:srgbClr val="1b1760"/>
              </a:solidFill>
              <a:latin typeface="Segoe Script"/>
            </a:endParaRPr>
          </a:p>
        </p:txBody>
      </p:sp>
      <p:sp>
        <p:nvSpPr>
          <p:cNvPr id="68" name=""/>
          <p:cNvSpPr/>
          <p:nvPr/>
        </p:nvSpPr>
        <p:spPr>
          <a:xfrm>
            <a:off x="1249992" y="2082630"/>
            <a:ext cx="169270" cy="1925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/>
          <p:nvPr/>
        </p:nvSpPr>
        <p:spPr>
          <a:xfrm>
            <a:off x="3753095" y="2082630"/>
            <a:ext cx="169270" cy="1925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0" name=""/>
          <p:cNvSpPr/>
          <p:nvPr/>
        </p:nvSpPr>
        <p:spPr>
          <a:xfrm>
            <a:off x="6256198" y="2082630"/>
            <a:ext cx="169270" cy="1925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64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Class="exit" presetSubtype="21" fill="hold" grpId="0" nodeType="withEffect" mc:Ignorable="hp" hp:hslPresetID="2002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8" presetClass="exit" presetSubtype="21" fill="hold" grpId="1" nodeType="withEffect" mc:Ignorable="hp" hp:hslPresetID="2002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1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3"/>
              <a:ext cx="4798136" cy="762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서비스 제안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7873" y="797845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체중 감량 및 척추 교정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963494" y="1198684"/>
            <a:ext cx="3705611" cy="3090723"/>
            <a:chOff x="1476611" y="1198684"/>
            <a:chExt cx="3705611" cy="3090723"/>
          </a:xfrm>
        </p:grpSpPr>
        <p:grpSp>
          <p:nvGrpSpPr>
            <p:cNvPr id="22" name="그룹 21"/>
            <p:cNvGrpSpPr/>
            <p:nvPr/>
          </p:nvGrpSpPr>
          <p:grpSpPr>
            <a:xfrm rot="0">
              <a:off x="1496869" y="1198684"/>
              <a:ext cx="3257015" cy="886023"/>
              <a:chOff x="1694620" y="1593451"/>
              <a:chExt cx="3257015" cy="88602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694620" y="1829682"/>
                <a:ext cx="3257015" cy="214342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694620" y="1593451"/>
                <a:ext cx="1034557" cy="214342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96129" y="2050793"/>
                <a:ext cx="659365" cy="109894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709285" y="2165105"/>
                <a:ext cx="3242350" cy="314369"/>
              </a:xfrm>
              <a:prstGeom prst="rect">
                <a:avLst/>
              </a:prstGeom>
            </p:spPr>
          </p:pic>
        </p:grpSp>
        <p:grpSp>
          <p:nvGrpSpPr>
            <p:cNvPr id="33" name="그룹 32"/>
            <p:cNvGrpSpPr/>
            <p:nvPr/>
          </p:nvGrpSpPr>
          <p:grpSpPr>
            <a:xfrm rot="0">
              <a:off x="1476611" y="2229218"/>
              <a:ext cx="3589095" cy="952180"/>
              <a:chOff x="1476611" y="2382432"/>
              <a:chExt cx="3589095" cy="95218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76611" y="2382432"/>
                <a:ext cx="1128442" cy="24130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25184" y="2663911"/>
                <a:ext cx="2528352" cy="223338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525184" y="2902883"/>
                <a:ext cx="664265" cy="94254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524690" y="3020243"/>
                <a:ext cx="3541016" cy="314369"/>
              </a:xfrm>
              <a:prstGeom prst="rect">
                <a:avLst/>
              </a:prstGeom>
            </p:spPr>
          </p:pic>
        </p:grpSp>
        <p:grpSp>
          <p:nvGrpSpPr>
            <p:cNvPr id="42" name="그룹 41"/>
            <p:cNvGrpSpPr/>
            <p:nvPr/>
          </p:nvGrpSpPr>
          <p:grpSpPr>
            <a:xfrm rot="0">
              <a:off x="1524690" y="3381766"/>
              <a:ext cx="3657532" cy="871257"/>
              <a:chOff x="1524690" y="3473861"/>
              <a:chExt cx="3657532" cy="871257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537873" y="3473861"/>
                <a:ext cx="1023335" cy="227408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525730" y="3727051"/>
                <a:ext cx="3412847" cy="202926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524690" y="3927999"/>
                <a:ext cx="690659" cy="109553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524690" y="4061490"/>
                <a:ext cx="3657532" cy="283628"/>
              </a:xfrm>
              <a:prstGeom prst="rect">
                <a:avLst/>
              </a:prstGeom>
            </p:spPr>
          </p:pic>
        </p:grpSp>
        <p:sp>
          <p:nvSpPr>
            <p:cNvPr id="43" name="직사각형 42"/>
            <p:cNvSpPr/>
            <p:nvPr/>
          </p:nvSpPr>
          <p:spPr>
            <a:xfrm>
              <a:off x="1485284" y="1770338"/>
              <a:ext cx="2836736" cy="1797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512694" y="2843716"/>
              <a:ext cx="2460670" cy="1797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11534" y="4109678"/>
              <a:ext cx="1093519" cy="1797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6" name="직사각형 20"/>
          <p:cNvSpPr/>
          <p:nvPr/>
        </p:nvSpPr>
        <p:spPr>
          <a:xfrm>
            <a:off x="5721612" y="3819766"/>
            <a:ext cx="2302724" cy="376285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 cap="flat" cmpd="sng" algn="ctr">
            <a:solidFill>
              <a:srgbClr val="3a3c84"/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진영스포츠재활센터와 연계</a:t>
            </a:r>
            <a:endParaRPr kumimoji="1" lang="ko-KR" altLang="en-US" sz="1200" b="1" kern="1200"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58" name=""/>
          <p:cNvGrpSpPr/>
          <p:nvPr/>
        </p:nvGrpSpPr>
        <p:grpSpPr>
          <a:xfrm rot="0">
            <a:off x="1305389" y="4680577"/>
            <a:ext cx="7361240" cy="325425"/>
            <a:chOff x="1305389" y="4680577"/>
            <a:chExt cx="7361240" cy="325425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1305389" y="4680577"/>
              <a:ext cx="7361240" cy="325425"/>
              <a:chOff x="1305389" y="4680577"/>
              <a:chExt cx="7361240" cy="325425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1305389" y="5006002"/>
                <a:ext cx="5390030" cy="0"/>
              </a:xfrm>
              <a:prstGeom prst="line">
                <a:avLst/>
              </a:prstGeom>
              <a:noFill/>
              <a:ln w="9544" cap="flat" cmpd="sng" algn="ctr">
                <a:solidFill>
                  <a:srgbClr val="0976ad">
                    <a:alpha val="100000"/>
                  </a:srgbClr>
                </a:solidFill>
                <a:prstDash val="solid"/>
                <a:round/>
                <a:headEnd w="med" len="med"/>
                <a:tailEnd w="med" len="med"/>
              </a:ln>
            </p:spPr>
          </p:cxnSp>
          <p:sp>
            <p:nvSpPr>
              <p:cNvPr id="11" name="TextBox 10"/>
              <p:cNvSpPr txBox="1"/>
              <p:nvPr/>
            </p:nvSpPr>
            <p:spPr>
              <a:xfrm>
                <a:off x="1525729" y="4680577"/>
                <a:ext cx="71409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lvl="0" eaLnBrk="0" latinLnBrk="1" hangingPunct="0"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1" lang="ko-KR" altLang="en-US">
                    <a:latin typeface="맑은 고딕"/>
                    <a:ea typeface="맑은 고딕"/>
                  </a:rPr>
                  <a:t>재발 발생 요인인 체중</a:t>
                </a:r>
                <a:r>
                  <a:rPr kumimoji="1" lang="en-US" altLang="ko-KR">
                    <a:latin typeface="맑은 고딕"/>
                    <a:ea typeface="맑은 고딕"/>
                  </a:rPr>
                  <a:t>, </a:t>
                </a:r>
                <a:r>
                  <a:rPr kumimoji="1" lang="ko-KR" altLang="en-US">
                    <a:latin typeface="맑은 고딕"/>
                    <a:ea typeface="맑은 고딕"/>
                  </a:rPr>
                  <a:t>지방축적도</a:t>
                </a:r>
                <a:r>
                  <a:rPr kumimoji="1" lang="en-US" altLang="ko-KR">
                    <a:latin typeface="맑은 고딕"/>
                    <a:ea typeface="맑은 고딕"/>
                  </a:rPr>
                  <a:t>, PT</a:t>
                </a:r>
                <a:r>
                  <a:rPr kumimoji="1" lang="ko-KR" altLang="en-US">
                    <a:latin typeface="맑은 고딕"/>
                    <a:ea typeface="맑은 고딕"/>
                  </a:rPr>
                  <a:t>를 해결하기 위해 수영 재활치료 연계</a:t>
                </a:r>
                <a:endParaRPr kumimoji="1"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12" name="이등변 삼각형 11"/>
            <p:cNvSpPr/>
            <p:nvPr/>
          </p:nvSpPr>
          <p:spPr>
            <a:xfrm rot="5400000">
              <a:off x="1314454" y="4736802"/>
              <a:ext cx="209616" cy="162072"/>
            </a:xfrm>
            <a:prstGeom prst="triangle">
              <a:avLst>
                <a:gd name="adj" fmla="val 50000"/>
              </a:avLst>
            </a:prstGeom>
            <a:solidFill>
              <a:srgbClr val="5bbdff">
                <a:alpha val="100000"/>
              </a:srgbClr>
            </a:solidFill>
            <a:ln>
              <a:noFill/>
            </a:ln>
            <a:effectLst/>
          </p:spPr>
          <p:txBody>
            <a:bodyPr vert="horz" lIns="91440" tIns="45720" rIns="91440" bIns="45720" anchor="t">
              <a:noAutofit/>
            </a:bodyPr>
            <a:lstStyle/>
            <a:p>
              <a:pPr marL="0" marR="0" lvl="0" indent="0" algn="l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14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1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15">
                    <hd:imgEffect xmlns:hd="http://schemas.haansoft.com/office/drawingml/8.0">
                      <hd:artEffectSharpenSoften amount="2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4986009" y="1198684"/>
            <a:ext cx="377393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33;p39"/>
          <p:cNvSpPr txBox="1">
            <a:spLocks noGrp="1"/>
          </p:cNvSpPr>
          <p:nvPr>
            <p:ph type="title" idx="0"/>
          </p:nvPr>
        </p:nvSpPr>
        <p:spPr>
          <a:xfrm>
            <a:off x="847688" y="483936"/>
            <a:ext cx="2690100" cy="121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oboto"/>
              <a:buNone/>
              <a:defRPr/>
            </a:pPr>
            <a:r>
              <a:rPr kumimoji="0" lang="en" sz="4500" b="1" i="0" u="none" strike="noStrike" kern="0" cap="none" spc="0" normalizeH="0" baseline="0">
                <a:solidFill>
                  <a:srgbClr val="5bbdff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kumimoji="0" sz="4500" b="1" i="0" u="none" strike="noStrike" kern="0" cap="none" spc="0" normalizeH="0" baseline="0">
              <a:solidFill>
                <a:srgbClr val="5bbd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50;p39"/>
          <p:cNvSpPr/>
          <p:nvPr/>
        </p:nvSpPr>
        <p:spPr>
          <a:xfrm>
            <a:off x="952501" y="2109399"/>
            <a:ext cx="491100" cy="54600"/>
          </a:xfrm>
          <a:prstGeom prst="rect">
            <a:avLst/>
          </a:prstGeom>
          <a:solidFill>
            <a:srgbClr val="5bbdff">
              <a:alpha val="1000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그룹 50"/>
          <p:cNvGrpSpPr/>
          <p:nvPr/>
        </p:nvGrpSpPr>
        <p:grpSpPr>
          <a:xfrm rot="0">
            <a:off x="952501" y="2571750"/>
            <a:ext cx="2973600" cy="2571750"/>
            <a:chOff x="952500" y="2571750"/>
            <a:chExt cx="2973600" cy="2571750"/>
          </a:xfrm>
        </p:grpSpPr>
        <p:pic>
          <p:nvPicPr>
            <p:cNvPr id="22" name="Google Shape;251;p39"/>
            <p:cNvPicPr/>
            <p:nvPr/>
          </p:nvPicPr>
          <p:blipFill rotWithShape="1">
            <a:blip r:embed="rId2">
              <a:alphaModFix/>
            </a:blip>
            <a:srcRect l="3890" t="2270" r="20740"/>
            <a:stretch>
              <a:fillRect/>
            </a:stretch>
          </p:blipFill>
          <p:spPr>
            <a:xfrm>
              <a:off x="952500" y="2571750"/>
              <a:ext cx="2973600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52;p39"/>
            <p:cNvSpPr/>
            <p:nvPr/>
          </p:nvSpPr>
          <p:spPr>
            <a:xfrm>
              <a:off x="952500" y="2571750"/>
              <a:ext cx="2973600" cy="2571600"/>
            </a:xfrm>
            <a:prstGeom prst="rect">
              <a:avLst/>
            </a:prstGeom>
            <a:solidFill>
              <a:srgbClr val="666666">
                <a:alpha val="2196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999936" y="523238"/>
            <a:ext cx="4394025" cy="512946"/>
            <a:chOff x="4999936" y="208913"/>
            <a:chExt cx="4394025" cy="770640"/>
          </a:xfrm>
        </p:grpSpPr>
        <p:sp>
          <p:nvSpPr>
            <p:cNvPr id="25" name="직사각형 24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26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9936" y="293219"/>
              <a:ext cx="613834" cy="6579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200"/>
                </a:spcBef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lang="en" sz="2300" b="1">
                  <a:solidFill>
                    <a:srgbClr val="ffffff"/>
                  </a:solidFill>
                  <a:effectLst/>
                  <a:latin typeface="맑은 고딕"/>
                  <a:ea typeface="맑은 고딕"/>
                  <a:cs typeface="Roboto"/>
                  <a:sym typeface="Roboto"/>
                </a:rPr>
                <a:t>0</a:t>
              </a:r>
              <a:r>
                <a:rPr lang="en-US" altLang="ko-KR" sz="2300" b="1">
                  <a:solidFill>
                    <a:srgbClr val="ffffff"/>
                  </a:solidFill>
                  <a:effectLst/>
                  <a:latin typeface="맑은 고딕"/>
                  <a:ea typeface="맑은 고딕"/>
                  <a:cs typeface="Roboto"/>
                  <a:sym typeface="Roboto"/>
                </a:rPr>
                <a:t>1</a:t>
              </a:r>
              <a:endParaRPr lang="en-US" altLang="ko-KR" sz="2300" b="1">
                <a:solidFill>
                  <a:srgbClr val="ffffff"/>
                </a:solidFill>
                <a:latin typeface="맑은 고딕"/>
                <a:ea typeface="맑은 고딕"/>
                <a:cs typeface="Roboto"/>
                <a:sym typeface="Roboto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67997" y="309077"/>
              <a:ext cx="2414787" cy="67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맑은 고딕"/>
                  <a:ea typeface="맑은 고딕"/>
                  <a:cs typeface="Roboto"/>
                  <a:sym typeface="Roboto"/>
                </a:rPr>
                <a:t>팀 구성 및 역할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Roboto"/>
                <a:sym typeface="Roboto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4999936" y="1254711"/>
            <a:ext cx="4394025" cy="528335"/>
            <a:chOff x="4999936" y="208913"/>
            <a:chExt cx="4394025" cy="793760"/>
          </a:xfrm>
        </p:grpSpPr>
        <p:sp>
          <p:nvSpPr>
            <p:cNvPr id="53" name="직사각형 52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4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99936" y="293220"/>
              <a:ext cx="613834" cy="589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kumimoji="0" lang="en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kumimoji="0" lang="en-US" altLang="ko-KR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kumimoji="0" lang="en-US" altLang="ko-KR" sz="2000" b="1" i="0" u="none" strike="noStrike" kern="0" cap="none" spc="0" normalizeH="0" baseline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67997" y="309077"/>
              <a:ext cx="2414787" cy="693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Roboto"/>
                  <a:sym typeface="Roboto"/>
                </a:rPr>
                <a:t>추진 배경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0">
            <a:off x="4999936" y="1986184"/>
            <a:ext cx="4394025" cy="528335"/>
            <a:chOff x="4999936" y="208913"/>
            <a:chExt cx="4394025" cy="793760"/>
          </a:xfrm>
        </p:grpSpPr>
        <p:sp>
          <p:nvSpPr>
            <p:cNvPr id="58" name="직사각형 57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59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9936" y="293219"/>
              <a:ext cx="613834" cy="592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kumimoji="0" lang="en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kumimoji="0" lang="en-US" altLang="ko-KR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kumimoji="0" lang="en-US" altLang="ko-KR" sz="2000" b="1" i="0" u="none" strike="noStrike" kern="0" cap="none" spc="0" normalizeH="0" baseline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67997" y="309077"/>
              <a:ext cx="2414787" cy="693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Roboto"/>
                  <a:sym typeface="Roboto"/>
                </a:rPr>
                <a:t>분석 방법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0">
            <a:off x="4999936" y="2717657"/>
            <a:ext cx="4394025" cy="512946"/>
            <a:chOff x="4999936" y="208913"/>
            <a:chExt cx="4394025" cy="770640"/>
          </a:xfrm>
        </p:grpSpPr>
        <p:sp>
          <p:nvSpPr>
            <p:cNvPr id="63" name="직사각형 62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64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99936" y="293219"/>
              <a:ext cx="613834" cy="595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kumimoji="0" lang="en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kumimoji="0" lang="en-US" altLang="ko-KR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kumimoji="0" lang="en-US" altLang="ko-KR" sz="2000" b="1" i="0" u="none" strike="noStrike" kern="0" cap="none" spc="0" normalizeH="0" baseline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67997" y="309077"/>
              <a:ext cx="2414787" cy="67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Roboto"/>
                  <a:sym typeface="Roboto"/>
                </a:rPr>
                <a:t>서비스 제안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 rot="0">
            <a:off x="4999936" y="3449130"/>
            <a:ext cx="4394025" cy="512947"/>
            <a:chOff x="4999936" y="208913"/>
            <a:chExt cx="4394025" cy="770641"/>
          </a:xfrm>
        </p:grpSpPr>
        <p:sp>
          <p:nvSpPr>
            <p:cNvPr id="68" name="직사각형 67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69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99936" y="293220"/>
              <a:ext cx="613834" cy="589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kumimoji="0" lang="en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kumimoji="0" lang="en-US" altLang="ko-KR" sz="20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kumimoji="0" lang="en-US" altLang="ko-KR" sz="2000" b="1" i="0" u="none" strike="noStrike" kern="0" cap="none" spc="0" normalizeH="0" baseline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67997" y="309078"/>
              <a:ext cx="2414787" cy="67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Roboto"/>
                  <a:sym typeface="Roboto"/>
                </a:rPr>
                <a:t>기대 효과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 rot="0">
            <a:off x="4999936" y="4180603"/>
            <a:ext cx="4394025" cy="528334"/>
            <a:chOff x="4999936" y="208913"/>
            <a:chExt cx="4394025" cy="793758"/>
          </a:xfrm>
        </p:grpSpPr>
        <p:sp>
          <p:nvSpPr>
            <p:cNvPr id="73" name="직사각형 72"/>
            <p:cNvSpPr/>
            <p:nvPr/>
          </p:nvSpPr>
          <p:spPr>
            <a:xfrm>
              <a:off x="5158280" y="208913"/>
              <a:ext cx="4235681" cy="759594"/>
            </a:xfrm>
            <a:prstGeom prst="rect">
              <a:avLst/>
            </a:prstGeom>
            <a:solidFill>
              <a:srgbClr val="666666">
                <a:alpha val="39610"/>
              </a:srgbClr>
            </a:solidFill>
            <a:ln w="25400" cap="flat" cmpd="sng" algn="ctr">
              <a:noFill/>
              <a:prstDash val="solid"/>
              <a:headEnd w="med" len="med"/>
              <a:tailEnd w="med" len="me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sp>
          <p:nvSpPr>
            <p:cNvPr id="74" name="Google Shape;235;p39"/>
            <p:cNvSpPr/>
            <p:nvPr/>
          </p:nvSpPr>
          <p:spPr>
            <a:xfrm>
              <a:off x="5003807" y="285113"/>
              <a:ext cx="609300" cy="6093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99936" y="293218"/>
              <a:ext cx="613834" cy="658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200"/>
                </a:spcBef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lang="en" sz="2300" b="1">
                  <a:solidFill>
                    <a:srgbClr val="ffffff"/>
                  </a:solidFill>
                  <a:effectLst/>
                  <a:latin typeface="맑은 고딕"/>
                  <a:ea typeface="맑은 고딕"/>
                  <a:cs typeface="Roboto"/>
                  <a:sym typeface="Roboto"/>
                </a:rPr>
                <a:t>0</a:t>
              </a:r>
              <a:r>
                <a:rPr lang="en-US" altLang="ko-KR" sz="2300" b="1">
                  <a:solidFill>
                    <a:srgbClr val="ffffff"/>
                  </a:solidFill>
                  <a:effectLst/>
                  <a:latin typeface="맑은 고딕"/>
                  <a:ea typeface="맑은 고딕"/>
                  <a:cs typeface="Roboto"/>
                  <a:sym typeface="Roboto"/>
                </a:rPr>
                <a:t>6</a:t>
              </a:r>
              <a:endParaRPr lang="en-US" altLang="ko-KR" sz="2300" b="1">
                <a:solidFill>
                  <a:srgbClr val="ffffff"/>
                </a:solidFill>
                <a:latin typeface="맑은 고딕"/>
                <a:ea typeface="맑은 고딕"/>
                <a:cs typeface="Roboto"/>
                <a:sym typeface="Roboto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7997" y="309075"/>
              <a:ext cx="2414787" cy="693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Robo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  <a:solidFill>
                    <a:srgbClr val="ffffff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ea"/>
                  <a:ea typeface="+mj-ea"/>
                  <a:cs typeface="Roboto"/>
                  <a:sym typeface="Roboto"/>
                </a:rPr>
                <a:t>자체 평가</a:t>
              </a:r>
              <a:endParaRPr xmlns:mc="http://schemas.openxmlformats.org/markup-compatibility/2006" xmlns:hp="http://schemas.haansoft.com/office/presentation/8.0" kumimoji="0" lang="ko-KR" altLang="en-US" sz="2300" b="1" i="0" u="none" strike="noStrike" kern="0" cap="none" spc="0" normalizeH="0" baseline="0" mc:Ignorable="hp" hp:hslEmbossed="0">
                <a:solidFill>
                  <a:srgbClr val="ffffff"/>
                </a:solidFill>
                <a:latin typeface="+mj-ea"/>
                <a:ea typeface="+mj-ea"/>
                <a:cs typeface="Roboto"/>
                <a:sym typeface="Roboto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0" y="0"/>
            <a:ext cx="477183" cy="483936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6"/>
          <p:cNvGrpSpPr/>
          <p:nvPr/>
        </p:nvGrpSpPr>
        <p:grpSpPr>
          <a:xfrm rot="0">
            <a:off x="1481101" y="198264"/>
            <a:ext cx="5056859" cy="585866"/>
            <a:chOff x="1489286" y="413945"/>
            <a:chExt cx="4798136" cy="780654"/>
          </a:xfrm>
        </p:grpSpPr>
        <p:sp>
          <p:nvSpPr>
            <p:cNvPr id="499" name="Google Shape;499;p16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6"/>
            <p:cNvSpPr txBox="1"/>
            <p:nvPr/>
          </p:nvSpPr>
          <p:spPr>
            <a:xfrm>
              <a:off x="1489286" y="413945"/>
              <a:ext cx="4798136" cy="780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3200" b="1" i="0" u="none" strike="noStrike" cap="none">
                  <a:solidFill>
                    <a:srgbClr val="0e5aa8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기대 효과</a:t>
              </a:r>
              <a:endParaRPr b="1"/>
            </a:p>
          </p:txBody>
        </p:sp>
      </p:grpSp>
      <p:sp>
        <p:nvSpPr>
          <p:cNvPr id="502" name="Google Shape;502;p16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"/>
          <p:cNvGrpSpPr>
            <a:grpSpLocks/>
          </p:cNvGrpSpPr>
          <p:nvPr/>
        </p:nvGrpSpPr>
        <p:grpSpPr>
          <a:xfrm rot="0">
            <a:off x="5396018" y="1745320"/>
            <a:ext cx="2704578" cy="2520000"/>
            <a:chOff x="4863190" y="1709793"/>
            <a:chExt cx="2704578" cy="2520000"/>
          </a:xfrm>
        </p:grpSpPr>
        <p:sp>
          <p:nvSpPr>
            <p:cNvPr id="504" name="Google Shape;504;p16"/>
            <p:cNvSpPr txBox="1"/>
            <p:nvPr/>
          </p:nvSpPr>
          <p:spPr>
            <a:xfrm>
              <a:off x="6909389" y="1709793"/>
              <a:ext cx="658379" cy="2000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sz="700" b="0" i="0" u="none" strike="noStrike" cap="none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단위 : 억원</a:t>
              </a:r>
              <a:endParaRPr sz="700"/>
            </a:p>
          </p:txBody>
        </p:sp>
        <p:graphicFrame>
          <p:nvGraphicFramePr>
            <p:cNvPr id="505" name="Google Shape;505;p16"/>
            <p:cNvGraphicFramePr/>
            <p:nvPr/>
          </p:nvGraphicFramePr>
          <p:xfrm>
            <a:off x="4863190" y="1709793"/>
            <a:ext cx="2520000" cy="2520000"/>
          </p:xfrm>
          <a:graphic>
            <a:graphicData uri="http://schemas.openxmlformats.org/drawingml/2006/chart">
              <c:chart r:id="rId3"/>
            </a:graphicData>
          </a:graphic>
        </p:graphicFrame>
      </p:grpSp>
      <p:sp>
        <p:nvSpPr>
          <p:cNvPr id="506" name="Google Shape;506;p16"/>
          <p:cNvSpPr/>
          <p:nvPr/>
        </p:nvSpPr>
        <p:spPr>
          <a:xfrm>
            <a:off x="5928847" y="1200074"/>
            <a:ext cx="1638921" cy="25300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</a:rPr>
              <a:t>기대 수익 현황</a:t>
            </a:r>
            <a:endParaRPr sz="1200" b="1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1500298" y="1215923"/>
            <a:ext cx="1984385" cy="25770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200" b="1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내년 상반기 재방문 예상</a:t>
            </a:r>
            <a:endParaRPr/>
          </a:p>
        </p:txBody>
      </p:sp>
      <p:grpSp>
        <p:nvGrpSpPr>
          <p:cNvPr id="509" name="Google Shape;509;p16"/>
          <p:cNvGrpSpPr>
            <a:grpSpLocks/>
          </p:cNvGrpSpPr>
          <p:nvPr/>
        </p:nvGrpSpPr>
        <p:grpSpPr>
          <a:xfrm rot="0">
            <a:off x="1233400" y="1745320"/>
            <a:ext cx="2520000" cy="2520000"/>
            <a:chOff x="8101665" y="1382811"/>
            <a:chExt cx="3905056" cy="3184332"/>
          </a:xfrm>
        </p:grpSpPr>
        <p:graphicFrame>
          <p:nvGraphicFramePr>
            <p:cNvPr id="510" name="Google Shape;510;p16"/>
            <p:cNvGraphicFramePr/>
            <p:nvPr/>
          </p:nvGraphicFramePr>
          <p:xfrm>
            <a:off x="8101665" y="1382811"/>
            <a:ext cx="3905056" cy="3184332"/>
          </p:xfrm>
          <a:graphic>
            <a:graphicData uri="http://schemas.openxmlformats.org/drawingml/2006/chart">
              <c:chart r:id="rId4"/>
            </a:graphicData>
          </a:graphic>
        </p:graphicFrame>
        <p:sp>
          <p:nvSpPr>
            <p:cNvPr id="511" name="Google Shape;511;p16"/>
            <p:cNvSpPr txBox="1"/>
            <p:nvPr/>
          </p:nvSpPr>
          <p:spPr>
            <a:xfrm>
              <a:off x="11159421" y="1393686"/>
              <a:ext cx="847300" cy="264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  <a:defRPr/>
              </a:pPr>
              <a:r>
                <a:rPr lang="ko-KR" sz="700" b="0" i="0" u="none" strike="noStrike" cap="none">
                  <a:solidFill>
                    <a:schemeClr val="dk1"/>
                  </a:solidFill>
                  <a:ea typeface="맑은 고딕"/>
                  <a:sym typeface="Arial"/>
                </a:rPr>
                <a:t>단위 : 명</a:t>
              </a:r>
              <a:endParaRPr sz="700"/>
            </a:p>
          </p:txBody>
        </p:sp>
      </p:grpSp>
      <p:sp>
        <p:nvSpPr>
          <p:cNvPr id="515" name="TextBox 514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15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grpSp>
        <p:nvGrpSpPr>
          <p:cNvPr id="519" name=""/>
          <p:cNvGrpSpPr/>
          <p:nvPr/>
        </p:nvGrpSpPr>
        <p:grpSpPr>
          <a:xfrm rot="0">
            <a:off x="1305389" y="4680577"/>
            <a:ext cx="7361240" cy="325425"/>
            <a:chOff x="1305389" y="4680577"/>
            <a:chExt cx="7361240" cy="325425"/>
          </a:xfrm>
        </p:grpSpPr>
        <p:grpSp>
          <p:nvGrpSpPr>
            <p:cNvPr id="2" name="그룹 1"/>
            <p:cNvGrpSpPr/>
            <p:nvPr/>
          </p:nvGrpSpPr>
          <p:grpSpPr>
            <a:xfrm rot="0">
              <a:off x="1305389" y="4680577"/>
              <a:ext cx="7361240" cy="325425"/>
              <a:chOff x="1305389" y="4680577"/>
              <a:chExt cx="7361240" cy="325425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305389" y="5006002"/>
                <a:ext cx="5390030" cy="0"/>
              </a:xfrm>
              <a:prstGeom prst="line">
                <a:avLst/>
              </a:prstGeom>
              <a:noFill/>
              <a:ln w="9544" cap="flat" cmpd="sng" algn="ctr">
                <a:solidFill>
                  <a:srgbClr val="0976ad">
                    <a:alpha val="100000"/>
                  </a:srgbClr>
                </a:solidFill>
                <a:prstDash val="solid"/>
                <a:round/>
                <a:headEnd w="med" len="med"/>
                <a:tailEnd w="med" len="med"/>
              </a:ln>
            </p:spPr>
          </p:cxnSp>
          <p:sp>
            <p:nvSpPr>
              <p:cNvPr id="4" name="TextBox 3"/>
              <p:cNvSpPr txBox="1"/>
              <p:nvPr/>
            </p:nvSpPr>
            <p:spPr>
              <a:xfrm>
                <a:off x="1525729" y="4680577"/>
                <a:ext cx="71409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altLang="en-US" sz="1400" b="0" i="0" u="none" strike="noStrike" cap="none">
                    <a:solidFill>
                      <a:srgbClr val="000000"/>
                    </a:solidFill>
                    <a:latin typeface="맑은 고딕"/>
                    <a:ea typeface="맑은 고딕"/>
                    <a:cs typeface="맑은 고딕"/>
                    <a:sym typeface="맑은 고딕"/>
                  </a:rPr>
                  <a:t>재방문 환자 증가로 인해 수익 증가 예상</a:t>
                </a:r>
                <a:endParaRPr lang="ko-KR" altLang="en-US"/>
              </a:p>
            </p:txBody>
          </p:sp>
        </p:grpSp>
        <p:sp>
          <p:nvSpPr>
            <p:cNvPr id="5" name="이등변 삼각형 4"/>
            <p:cNvSpPr/>
            <p:nvPr/>
          </p:nvSpPr>
          <p:spPr>
            <a:xfrm rot="5400000">
              <a:off x="1314454" y="4736802"/>
              <a:ext cx="209616" cy="162072"/>
            </a:xfrm>
            <a:prstGeom prst="triangle">
              <a:avLst>
                <a:gd name="adj" fmla="val 50000"/>
              </a:avLst>
            </a:prstGeom>
            <a:solidFill>
              <a:srgbClr val="5bbdff">
                <a:alpha val="100000"/>
              </a:srgbClr>
            </a:solidFill>
            <a:ln>
              <a:noFill/>
            </a:ln>
            <a:effectLst/>
          </p:spPr>
          <p:txBody>
            <a:bodyPr vert="horz" lIns="91440" tIns="45720" rIns="91440" bIns="45720" anchor="t">
              <a:noAutofit/>
            </a:bodyPr>
            <a:lstStyle/>
            <a:p>
              <a:pPr marL="0" marR="0" lvl="0" indent="0" algn="l" rtl="0" eaLnBrk="0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</p:grpSp>
      <p:sp>
        <p:nvSpPr>
          <p:cNvPr id="516" name=""/>
          <p:cNvSpPr/>
          <p:nvPr/>
        </p:nvSpPr>
        <p:spPr>
          <a:xfrm>
            <a:off x="1233400" y="1745320"/>
            <a:ext cx="185862" cy="2262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17" name=""/>
          <p:cNvSpPr/>
          <p:nvPr/>
        </p:nvSpPr>
        <p:spPr>
          <a:xfrm>
            <a:off x="5330848" y="1668031"/>
            <a:ext cx="185862" cy="2262588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556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4"/>
              <a:ext cx="4798136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자체 평가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aphicFrame>
        <p:nvGraphicFramePr>
          <p:cNvPr id="26" name="표 58"/>
          <p:cNvGraphicFramePr>
            <a:graphicFrameLocks noGrp="1"/>
          </p:cNvGraphicFramePr>
          <p:nvPr/>
        </p:nvGraphicFramePr>
        <p:xfrm>
          <a:off x="1212072" y="1089817"/>
          <a:ext cx="7200899" cy="3600449"/>
        </p:xfrm>
        <a:graphic>
          <a:graphicData uri="http://schemas.openxmlformats.org/drawingml/2006/table">
            <a:tbl>
              <a:tblPr firstRow="1" bandRow="1"/>
              <a:tblGrid>
                <a:gridCol w="134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853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멤버</a:t>
                      </a:r>
                      <a:endParaRPr kumimoji="0" lang="ko-KR" altLang="en-US" sz="1400" b="1" i="0" u="none" strike="noStrike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평가 의견 및  느낀점</a:t>
                      </a: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32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남진호</a:t>
                      </a:r>
                      <a:endParaRPr kumimoji="0" lang="ko-KR" altLang="en-US" sz="14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다양한 의견 공유를 통해 퍼즐처럼 맞춰지는 프로젝트를 보고 성취감이 생겼습니다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처음에는 주제조차도 이해하기 힘들었던 프로젝트지만 조원들 개개인의 장점을 살려 역할을 나누고 프로젝트를 완성하니 각 재료들의 특징을 잘 살린 한 그릇의 비빔밥 같았습니다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조원들의 열정이 식지 않도록 모든 것을 감싸는 돌솥비빔밥을 만들겠습니다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</a:t>
                      </a:r>
                      <a:endParaRPr kumimoji="0" lang="ko-KR" altLang="en-US" sz="12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32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염동화</a:t>
                      </a: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모두의 의견을 모아 무언가를 만드는것은 항상 즐겁습니다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서로의 의견을 부담없이 나누고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부족함을 느낄때에는 피드백을 공유하면서 문제를 해결해나가는 과정들이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프로젝트를 완성시켰을때 느끼는 성취감을 배로 만들어주었습니다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</a:t>
                      </a:r>
                      <a:endParaRPr kumimoji="0" lang="ko-KR" altLang="en-US" sz="12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532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이규진</a:t>
                      </a:r>
                      <a:endParaRPr kumimoji="0" lang="ko-KR" altLang="en-US" sz="14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이전의 프로젝트와는 다르게 직접 비지니스적인 접근이 주가 되어 진행하다보니 큰 틀을 설계하고 흐름을 만드는 것이 생각보다 무척이나 어렵다고 느껴졌으나 팀원들과의 소통이 제자신의 강점과 취약점을 돌아보는 계기가 되어 좋은 피드백과 경험이 됐습니다</a:t>
                      </a:r>
                      <a:endParaRPr kumimoji="0" lang="ko-KR" altLang="en-US" sz="12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16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</p:spTree>
    <p:extLst>
      <p:ext uri="{BB962C8B-B14F-4D97-AF65-F5344CB8AC3E}">
        <p14:creationId xmlns:p14="http://schemas.microsoft.com/office/powerpoint/2010/main" val="406680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4"/>
              <a:ext cx="4798136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자체 평가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aphicFrame>
        <p:nvGraphicFramePr>
          <p:cNvPr id="27" name="표 58"/>
          <p:cNvGraphicFramePr>
            <a:graphicFrameLocks noGrp="1"/>
          </p:cNvGraphicFramePr>
          <p:nvPr/>
        </p:nvGraphicFramePr>
        <p:xfrm>
          <a:off x="1143000" y="1122484"/>
          <a:ext cx="7200899" cy="3600449"/>
        </p:xfrm>
        <a:graphic>
          <a:graphicData uri="http://schemas.openxmlformats.org/drawingml/2006/table">
            <a:tbl>
              <a:tblPr firstRow="1" bandRow="1"/>
              <a:tblGrid>
                <a:gridCol w="134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141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멤버</a:t>
                      </a:r>
                      <a:endParaRPr kumimoji="0" lang="ko-KR" altLang="en-US" sz="1400" b="1" i="0" u="none" strike="noStrike" cap="none" normalizeH="0" baseline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1" i="0" u="none" strike="noStrike" cap="none" normalizeH="0" baseline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평가 의견 및  느낀점</a:t>
                      </a: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54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이주원</a:t>
                      </a:r>
                      <a:endParaRPr kumimoji="0" lang="ko-KR" altLang="en-US" sz="14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프로젝트를 진행하면서 대화의 소중함을 느꼈습니다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서로가 단합되는 느낌이 들었고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머리를 맞대니 조원 개개인의 관점을 체험 할 수 있었습니다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어려운 주제를 선택해서 앞이 보이지 않는 듯한 프로젝트 였지만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조원들의 열정적인 참여와 관심으로 인해 저희가 무엇을 해야할지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어떻게 해야할지 알고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조원들의 소중함을 느낄 수 있는 프로젝트였습니다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</a:t>
                      </a:r>
                      <a:endParaRPr kumimoji="0" lang="ko-KR" altLang="en-US" sz="12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654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4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이용진</a:t>
                      </a:r>
                      <a:endParaRPr kumimoji="0" lang="ko-KR" altLang="en-US" sz="14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모든 팀원분들이 각자 맡은 역할을 충실히 수행해주셨고 각자 다른 의견들이 모였음에도 불구하고 트러블없이 조화롭게 프로젝트가 원활하게 진행 되었던 점이 굉장히 뿌듯하고 팀원분들에게 감사했습니다</a:t>
                      </a:r>
                      <a:r>
                        <a:rPr kumimoji="0" lang="en-US" altLang="ko-KR" sz="12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.</a:t>
                      </a:r>
                      <a:endParaRPr kumimoji="0" lang="ko-KR" altLang="en-US" sz="12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7" marB="343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17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</p:spTree>
    <p:extLst>
      <p:ext uri="{BB962C8B-B14F-4D97-AF65-F5344CB8AC3E}">
        <p14:creationId xmlns:p14="http://schemas.microsoft.com/office/powerpoint/2010/main" val="306824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 rot="0">
            <a:off x="1481101" y="198264"/>
            <a:ext cx="5056859" cy="572435"/>
            <a:chOff x="1489286" y="413944"/>
            <a:chExt cx="4798136" cy="762758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4"/>
              <a:ext cx="4798136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출처</a:t>
              </a:r>
              <a:endParaRPr kumimoji="1" lang="ko-KR" altLang="en-US" sz="3200" b="1" i="0" u="none" strike="noStrike" kern="0" cap="none" spc="0" normalizeH="0" baseline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8575" y="2425944"/>
            <a:ext cx="701300" cy="42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2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18</a:t>
            </a:r>
            <a:endParaRPr kumimoji="0" lang="en-US" altLang="ko-KR" sz="2200" b="0" i="0" u="none" strike="noStrike" kern="0" cap="none" spc="0" normalizeH="0" baseline="0">
              <a:solidFill>
                <a:srgbClr val="1b1760"/>
              </a:solidFill>
              <a:latin typeface="Segoe Scrip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3426" y="1107807"/>
            <a:ext cx="713047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https://slidesgo.com/ko/%ED%85%8C%EB%A7%88/%EB%8C%80%ED%95%99-%EB%B3%91%EC%9B%90</a:t>
            </a:r>
            <a:endParaRPr lang="ko-KR" altLang="en-US" sz="1100"/>
          </a:p>
        </p:txBody>
      </p:sp>
      <p:sp>
        <p:nvSpPr>
          <p:cNvPr id="7" name="직사각형 6"/>
          <p:cNvSpPr/>
          <p:nvPr/>
        </p:nvSpPr>
        <p:spPr>
          <a:xfrm>
            <a:off x="1094879" y="797845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이미지 및 탬플릿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3426" y="2893074"/>
            <a:ext cx="744947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https://www.kci.go.kr/kciportal/ci/sereArticleSearch/ciSereArtiView.kci?sereArticleSearchBean.artiId=ART002142855</a:t>
            </a:r>
            <a:endParaRPr lang="ko-KR" altLang="en-US" sz="1100"/>
          </a:p>
        </p:txBody>
      </p:sp>
      <p:sp>
        <p:nvSpPr>
          <p:cNvPr id="9" name="직사각형 8"/>
          <p:cNvSpPr/>
          <p:nvPr/>
        </p:nvSpPr>
        <p:spPr>
          <a:xfrm>
            <a:off x="1094879" y="2596580"/>
            <a:ext cx="2099555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kern="1200">
                <a:latin typeface="맑은 고딕"/>
                <a:ea typeface="맑은 고딕"/>
              </a:rPr>
              <a:t>기사 자료 및 논문</a:t>
            </a:r>
            <a:endParaRPr kumimoji="1" lang="ko-KR" altLang="en-US" sz="1200" b="1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3426" y="1391012"/>
            <a:ext cx="318869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https://body-all.co.kr/default/mp2/mp2_sub1.php</a:t>
            </a:r>
            <a:endParaRPr lang="en-US" altLang="ko-KR" sz="1100"/>
          </a:p>
        </p:txBody>
      </p:sp>
      <p:sp>
        <p:nvSpPr>
          <p:cNvPr id="11" name="TextBox 10"/>
          <p:cNvSpPr txBox="1"/>
          <p:nvPr/>
        </p:nvSpPr>
        <p:spPr>
          <a:xfrm>
            <a:off x="1033426" y="1675806"/>
            <a:ext cx="403828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http://www.ikunkang.com/news/articleView.html?idxno=32486</a:t>
            </a:r>
            <a:endParaRPr lang="en-US" altLang="ko-KR" sz="1100"/>
          </a:p>
        </p:txBody>
      </p:sp>
      <p:sp>
        <p:nvSpPr>
          <p:cNvPr id="12" name="TextBox 11"/>
          <p:cNvSpPr txBox="1"/>
          <p:nvPr/>
        </p:nvSpPr>
        <p:spPr>
          <a:xfrm>
            <a:off x="1033426" y="1941257"/>
            <a:ext cx="713047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https://slidesgo.com/ko/%ED%85%8C%EB%A7%88/%EB%8C%80%ED%95%99-%EB%B3%91%EC%9B%90</a:t>
            </a:r>
            <a:endParaRPr lang="ko-KR" alt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1033426" y="2224462"/>
            <a:ext cx="43220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https://www.seoul.co.kr/news/newsView.php?id=20151221026001</a:t>
            </a:r>
            <a:endParaRPr lang="en-US" altLang="ko-KR" sz="1100"/>
          </a:p>
        </p:txBody>
      </p:sp>
      <p:sp>
        <p:nvSpPr>
          <p:cNvPr id="15" name="TextBox 14"/>
          <p:cNvSpPr txBox="1"/>
          <p:nvPr/>
        </p:nvSpPr>
        <p:spPr>
          <a:xfrm>
            <a:off x="1033426" y="3154638"/>
            <a:ext cx="459613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https://www.seoul.co.kr/news/seoulPrintNew.php?id=20151221026001</a:t>
            </a:r>
            <a:endParaRPr lang="en-US" altLang="ko-KR" sz="1100"/>
          </a:p>
        </p:txBody>
      </p:sp>
      <p:sp>
        <p:nvSpPr>
          <p:cNvPr id="16" name="TextBox 15"/>
          <p:cNvSpPr txBox="1"/>
          <p:nvPr/>
        </p:nvSpPr>
        <p:spPr>
          <a:xfrm>
            <a:off x="1033426" y="3420089"/>
            <a:ext cx="480933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https://www.akomnews.com/bbs/board.php?bo_table=news&amp;wr_id=41713</a:t>
            </a:r>
            <a:endParaRPr lang="ko-KR" alt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1033426" y="3684244"/>
            <a:ext cx="342754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https://bizn.donga.com/3/all/20220211/111731074/1</a:t>
            </a:r>
            <a:endParaRPr lang="en-US" altLang="ko-KR" sz="1100"/>
          </a:p>
        </p:txBody>
      </p:sp>
      <p:sp>
        <p:nvSpPr>
          <p:cNvPr id="18" name="TextBox 17"/>
          <p:cNvSpPr txBox="1"/>
          <p:nvPr/>
        </p:nvSpPr>
        <p:spPr>
          <a:xfrm>
            <a:off x="1033426" y="3940083"/>
            <a:ext cx="744947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https://www.kci.go.kr/kciportal/ci/sereArticleSearch/ciSereArtiView.kci?sereArticleSearchBean.artiId=ART002142855</a:t>
            </a:r>
            <a:endParaRPr lang="ko-KR" alt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1033426" y="4201647"/>
            <a:ext cx="36984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http://www.ftimes.kr/news/articleView.html?idxno=17340</a:t>
            </a:r>
            <a:endParaRPr lang="en-US" altLang="ko-KR" sz="1100"/>
          </a:p>
        </p:txBody>
      </p:sp>
      <p:sp>
        <p:nvSpPr>
          <p:cNvPr id="20" name="TextBox 19"/>
          <p:cNvSpPr txBox="1"/>
          <p:nvPr/>
        </p:nvSpPr>
        <p:spPr>
          <a:xfrm>
            <a:off x="1033426" y="4467098"/>
            <a:ext cx="399500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https://academic.naver.com/article.naver?doc_id=899951267</a:t>
            </a:r>
            <a:endParaRPr lang="ko-KR" altLang="en-US" sz="1100"/>
          </a:p>
        </p:txBody>
      </p:sp>
      <p:sp>
        <p:nvSpPr>
          <p:cNvPr id="21" name="TextBox 20"/>
          <p:cNvSpPr txBox="1"/>
          <p:nvPr/>
        </p:nvSpPr>
        <p:spPr>
          <a:xfrm>
            <a:off x="1033426" y="4750303"/>
            <a:ext cx="403828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https://academic.naver.com/article.naver?doc_id=595117927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31505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22;p62"/>
          <p:cNvSpPr txBox="1">
            <a:spLocks noGrp="1"/>
          </p:cNvSpPr>
          <p:nvPr/>
        </p:nvSpPr>
        <p:spPr>
          <a:xfrm>
            <a:off x="825177" y="2206622"/>
            <a:ext cx="3154200" cy="9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l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Lovely3Zo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alpaco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.com</a:t>
            </a:r>
            <a:endPara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  <a:defRPr/>
            </a:pP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82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010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2026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3327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Lato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MediJinSpine24.</a:t>
            </a:r>
            <a:r>
              <a: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com</a:t>
            </a:r>
            <a:endParaRPr xmlns:mc="http://schemas.openxmlformats.org/markup-compatibility/2006" xmlns:hp="http://schemas.haansoft.com/office/presentation/8.0" kumimoji="0" lang="en" sz="1400" b="0" i="0" u="none" strike="noStrike" kern="0" cap="none" spc="0" normalizeH="0" baseline="0" mc:Ignorable="hp" hp:hslEmbossed="0">
              <a:solidFill>
                <a:srgbClr val="40404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" name="Google Shape;726;p62"/>
          <p:cNvGrpSpPr/>
          <p:nvPr/>
        </p:nvGrpSpPr>
        <p:grpSpPr>
          <a:xfrm rot="0">
            <a:off x="2014617" y="3191222"/>
            <a:ext cx="387661" cy="387661"/>
            <a:chOff x="1379798" y="1723250"/>
            <a:chExt cx="397887" cy="397887"/>
          </a:xfrm>
        </p:grpSpPr>
        <p:sp>
          <p:nvSpPr>
            <p:cNvPr id="25" name="Google Shape;727;p6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28;p6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729;p6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730;p6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731;p62"/>
          <p:cNvGrpSpPr/>
          <p:nvPr/>
        </p:nvGrpSpPr>
        <p:grpSpPr>
          <a:xfrm rot="0">
            <a:off x="952496" y="3191222"/>
            <a:ext cx="387681" cy="387661"/>
            <a:chOff x="266768" y="1721375"/>
            <a:chExt cx="397907" cy="397887"/>
          </a:xfrm>
        </p:grpSpPr>
        <p:sp>
          <p:nvSpPr>
            <p:cNvPr id="30" name="Google Shape;732;p6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733;p6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734;p62"/>
          <p:cNvGrpSpPr/>
          <p:nvPr/>
        </p:nvGrpSpPr>
        <p:grpSpPr>
          <a:xfrm rot="0">
            <a:off x="1483577" y="3191222"/>
            <a:ext cx="387641" cy="387661"/>
            <a:chOff x="864491" y="1723250"/>
            <a:chExt cx="397866" cy="397887"/>
          </a:xfrm>
        </p:grpSpPr>
        <p:sp>
          <p:nvSpPr>
            <p:cNvPr id="33" name="Google Shape;735;p6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736;p6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737;p6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"/>
          <p:cNvGrpSpPr/>
          <p:nvPr/>
        </p:nvGrpSpPr>
        <p:grpSpPr>
          <a:xfrm rot="0">
            <a:off x="4572000" y="0"/>
            <a:ext cx="4572001" cy="5143500"/>
            <a:chOff x="4572000" y="0"/>
            <a:chExt cx="4572001" cy="5143500"/>
          </a:xfrm>
        </p:grpSpPr>
        <p:pic>
          <p:nvPicPr>
            <p:cNvPr id="37" name="Google Shape;725;p62"/>
            <p:cNvPicPr/>
            <p:nvPr/>
          </p:nvPicPr>
          <p:blipFill rotWithShape="1">
            <a:blip r:embed="rId2">
              <a:alphaModFix/>
            </a:blip>
            <a:srcRect l="28030" r="13510"/>
            <a:stretch>
              <a:fillRect/>
            </a:stretch>
          </p:blipFill>
          <p:spPr>
            <a:xfrm>
              <a:off x="4572000" y="0"/>
              <a:ext cx="457200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738;p62"/>
            <p:cNvSpPr/>
            <p:nvPr/>
          </p:nvSpPr>
          <p:spPr>
            <a:xfrm>
              <a:off x="4572000" y="0"/>
              <a:ext cx="4572000" cy="5143500"/>
            </a:xfrm>
            <a:prstGeom prst="rect">
              <a:avLst/>
            </a:prstGeom>
            <a:solidFill>
              <a:srgbClr val="666666">
                <a:alpha val="9020"/>
              </a:srgb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"/>
          <p:cNvSpPr txBox="1"/>
          <p:nvPr/>
        </p:nvSpPr>
        <p:spPr>
          <a:xfrm>
            <a:off x="668825" y="805338"/>
            <a:ext cx="3903175" cy="1246020"/>
          </a:xfrm>
          <a:prstGeom prst="rect">
            <a:avLst/>
          </a:prstGeom>
          <a:solidFill>
            <a:srgbClr val="5bbdf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6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Thanks</a:t>
            </a:r>
            <a:endParaRPr xmlns:mc="http://schemas.openxmlformats.org/markup-compatibility/2006" xmlns:hp="http://schemas.haansoft.com/office/presentation/8.0" kumimoji="0" lang="en-US" altLang="ko-KR" sz="76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68825" y="960693"/>
            <a:ext cx="3903175" cy="976365"/>
          </a:xfrm>
          <a:prstGeom prst="rect">
            <a:avLst/>
          </a:prstGeom>
          <a:solidFill>
            <a:srgbClr val="5bbdf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8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endParaRPr xmlns:mc="http://schemas.openxmlformats.org/markup-compatibility/2006" xmlns:hp="http://schemas.haansoft.com/office/presentation/8.0" kumimoji="0" lang="ko-KR" altLang="en-US" sz="58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3" name=""/>
          <p:cNvSpPr/>
          <p:nvPr/>
        </p:nvSpPr>
        <p:spPr>
          <a:xfrm>
            <a:off x="0" y="0"/>
            <a:ext cx="668825" cy="5672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5;p59"/>
          <p:cNvSpPr txBox="1">
            <a:spLocks noGrp="1"/>
          </p:cNvSpPr>
          <p:nvPr>
            <p:ph type="title" idx="0"/>
          </p:nvPr>
        </p:nvSpPr>
        <p:spPr>
          <a:xfrm>
            <a:off x="845700" y="461962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oboto"/>
              <a:buNone/>
              <a:defRPr/>
            </a:pPr>
            <a:r>
              <a:rPr kumimoji="0" lang="ko-KR" altLang="en-US" sz="3400" b="1" i="0" u="none" strike="noStrike" kern="0" cap="none" spc="0" normalizeH="0" baseline="0">
                <a:solidFill>
                  <a:srgbClr val="5bbdff"/>
                </a:solidFill>
                <a:latin typeface="Roboto"/>
                <a:ea typeface="Roboto"/>
                <a:cs typeface="Roboto"/>
                <a:sym typeface="Roboto"/>
              </a:rPr>
              <a:t>팀 구성 및  역할</a:t>
            </a:r>
            <a:endParaRPr kumimoji="0" lang="ko-KR" altLang="en-US" sz="3400" b="1" i="0" u="none" strike="noStrike" kern="0" cap="none" spc="0" normalizeH="0" baseline="0">
              <a:solidFill>
                <a:srgbClr val="5bbd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99904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669115" y="1619539"/>
            <a:ext cx="1190096" cy="2772000"/>
            <a:chOff x="798655" y="1804215"/>
            <a:chExt cx="1190096" cy="2772000"/>
          </a:xfrm>
        </p:grpSpPr>
        <p:sp>
          <p:nvSpPr>
            <p:cNvPr id="37" name="직사각형 36"/>
            <p:cNvSpPr/>
            <p:nvPr/>
          </p:nvSpPr>
          <p:spPr>
            <a:xfrm>
              <a:off x="798655" y="3136215"/>
              <a:ext cx="1080000" cy="1440000"/>
            </a:xfrm>
            <a:prstGeom prst="rect">
              <a:avLst/>
            </a:prstGeom>
            <a:solidFill>
              <a:srgbClr val="5bbd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" name="Google Shape;636;p59"/>
            <p:cNvPicPr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99483" y="180421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99483" y="3140462"/>
              <a:ext cx="1189268" cy="880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kumimoji="0" lang="ko-KR" altLang="en-US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이게 다 여러분이 잘해주신 덕분입니다</a:t>
              </a: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.”</a:t>
              </a:r>
              <a:endParaRPr kumimoji="0" lang="en-US" altLang="ko-KR" sz="13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9483" y="2884215"/>
              <a:ext cx="1080000" cy="270356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  <a:buClr>
                  <a:schemeClr val="accent1"/>
                </a:buClr>
                <a:buSzPct val="25000"/>
                <a:buFont typeface="Lato"/>
                <a:buNone/>
                <a:defRPr/>
              </a:pPr>
              <a:r>
                <a:rPr lang="ko-KR" altLang="en-US" sz="1200" b="1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조장</a:t>
              </a:r>
              <a:r>
                <a:rPr lang="en-US" altLang="ko-KR" sz="1200" b="1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lang="ko-KR" altLang="en-US" sz="1200" b="1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남진호</a:t>
              </a:r>
              <a:endParaRPr lang="ko-KR" alt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2261925" y="1637830"/>
            <a:ext cx="1166986" cy="2753709"/>
            <a:chOff x="2353722" y="1807460"/>
            <a:chExt cx="1166986" cy="2753709"/>
          </a:xfrm>
        </p:grpSpPr>
        <p:sp>
          <p:nvSpPr>
            <p:cNvPr id="39" name="직사각형 38"/>
            <p:cNvSpPr/>
            <p:nvPr/>
          </p:nvSpPr>
          <p:spPr>
            <a:xfrm>
              <a:off x="2408868" y="3121169"/>
              <a:ext cx="1080000" cy="14400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pic>
          <p:nvPicPr>
            <p:cNvPr id="7" name="Google Shape;638;p59"/>
            <p:cNvPicPr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409710" y="180746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2353722" y="3144239"/>
              <a:ext cx="1166986" cy="681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kumimoji="0" lang="ko-KR" altLang="en-US" sz="1300" b="1" i="0" u="none" strike="noStrike" kern="0" cap="none" spc="-2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과찬이십니다</a:t>
              </a:r>
              <a:r>
                <a:rPr kumimoji="0" lang="en-US" altLang="ko-KR" sz="1300" b="1" i="0" u="none" strike="noStrike" kern="0" cap="none" spc="-2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kumimoji="0" lang="ko-KR" altLang="en-US" sz="1300" b="1" i="0" u="none" strike="noStrike" kern="0" cap="none" spc="-2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kumimoji="0" lang="ko-KR" altLang="en-US" sz="1300" b="1" i="0" u="none" strike="noStrike" kern="0" cap="none" spc="-1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저도 구글에서 따오는거예요</a:t>
              </a:r>
              <a:r>
                <a:rPr kumimoji="0" lang="en-US" altLang="ko-KR" sz="1300" b="1" i="0" u="none" strike="noStrike" kern="0" cap="none" spc="-10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kumimoji="0" lang="en-US" altLang="ko-KR" sz="1300" b="1" i="0" u="none" strike="noStrike" kern="0" cap="none" spc="-10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9696" y="2869169"/>
              <a:ext cx="1080000" cy="270356"/>
            </a:xfrm>
            <a:prstGeom prst="rect">
              <a:avLst/>
            </a:prstGeom>
            <a:solidFill>
              <a:srgbClr val="666666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조원</a:t>
              </a:r>
              <a:r>
                <a:rPr kumimoji="0" lang="en-US" altLang="ko-KR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이규진</a:t>
              </a:r>
              <a:endParaRPr kumimoji="0" lang="ko-KR" altLang="en-US" sz="1200" b="1" i="0" u="none" strike="noStrike" kern="0" cap="none" spc="0" normalizeH="0" baseline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3993530" y="1615990"/>
            <a:ext cx="1166986" cy="2769988"/>
            <a:chOff x="3973115" y="1799539"/>
            <a:chExt cx="1166986" cy="2769988"/>
          </a:xfrm>
        </p:grpSpPr>
        <p:sp>
          <p:nvSpPr>
            <p:cNvPr id="42" name="직사각형 41"/>
            <p:cNvSpPr/>
            <p:nvPr/>
          </p:nvSpPr>
          <p:spPr>
            <a:xfrm>
              <a:off x="4012796" y="3129527"/>
              <a:ext cx="1080000" cy="14400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pic>
          <p:nvPicPr>
            <p:cNvPr id="3" name="Google Shape;634;p59"/>
            <p:cNvPicPr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013828" y="1799539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3973114" y="3140285"/>
              <a:ext cx="1166985" cy="679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kumimoji="0" lang="ko-KR" altLang="en-US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동화님 물구나무 서있으세요</a:t>
              </a: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kumimoji="0" lang="en-US" altLang="ko-KR" sz="13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12622" y="2879539"/>
              <a:ext cx="1079999" cy="264380"/>
            </a:xfrm>
            <a:prstGeom prst="rect">
              <a:avLst/>
            </a:prstGeom>
            <a:solidFill>
              <a:srgbClr val="666666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조원</a:t>
              </a:r>
              <a:r>
                <a:rPr kumimoji="0" lang="en-US" altLang="ko-KR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이주원</a:t>
              </a:r>
              <a:endParaRPr kumimoji="0" lang="ko-KR" altLang="en-US" sz="1200" b="1" i="0" u="none" strike="noStrike" kern="0" cap="none" spc="0" normalizeH="0" baseline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5675133" y="1615990"/>
            <a:ext cx="1166986" cy="2756150"/>
            <a:chOff x="5684210" y="1763212"/>
            <a:chExt cx="1166986" cy="2756150"/>
          </a:xfrm>
        </p:grpSpPr>
        <p:sp>
          <p:nvSpPr>
            <p:cNvPr id="41" name="직사각형 40"/>
            <p:cNvSpPr/>
            <p:nvPr/>
          </p:nvSpPr>
          <p:spPr>
            <a:xfrm>
              <a:off x="5719387" y="3079362"/>
              <a:ext cx="1080000" cy="14400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lang="ko-KR" altLang="en-US" sz="1400" b="0" i="0" u="none" strike="noStrike" kern="0" cap="none" spc="0" normalizeH="0" baseline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pic>
          <p:nvPicPr>
            <p:cNvPr id="6" name="Google Shape;637;p59"/>
            <p:cNvPicPr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719387" y="1763212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684210" y="3086310"/>
              <a:ext cx="1166986" cy="488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kumimoji="0" lang="ko-KR" altLang="en-US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우리 다같이 해요ㅠㅠ</a:t>
              </a:r>
              <a:r>
                <a:rPr kumimoji="0" lang="en-US" altLang="ko-KR" sz="1300" b="1" i="0" u="none" strike="noStrike" kern="0" cap="none" spc="0" normalizeH="0" baseline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kumimoji="0" lang="en-US" altLang="ko-KR" sz="1300" b="1" i="0" u="none" strike="noStrike" kern="0" cap="none" spc="0" normalizeH="0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9387" y="2827362"/>
              <a:ext cx="1080000" cy="270705"/>
            </a:xfrm>
            <a:prstGeom prst="rect">
              <a:avLst/>
            </a:prstGeom>
            <a:solidFill>
              <a:srgbClr val="666666">
                <a:alpha val="100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  <a:defRPr/>
              </a:pP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조원</a:t>
              </a:r>
              <a:r>
                <a:rPr kumimoji="0" lang="en-US" altLang="ko-KR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kumimoji="0" lang="ko-KR" altLang="en-US" sz="1200" b="1" i="0" u="none" strike="noStrike" kern="0" cap="none" spc="0" normalizeH="0" baseline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이용진</a:t>
              </a:r>
              <a:endParaRPr kumimoji="0" lang="ko-KR" altLang="en-US" sz="1200" b="1" i="0" u="none" strike="noStrike" kern="0" cap="none" spc="0" normalizeH="0" baseline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" name="그룹 12"/>
          <p:cNvGrpSpPr/>
          <p:nvPr/>
        </p:nvGrpSpPr>
        <p:grpSpPr>
          <a:xfrm rot="0">
            <a:off x="7404389" y="1619539"/>
            <a:ext cx="1166986" cy="2756150"/>
            <a:chOff x="7348143" y="1763212"/>
            <a:chExt cx="1166986" cy="2756150"/>
          </a:xfrm>
        </p:grpSpPr>
        <p:sp>
          <p:nvSpPr>
            <p:cNvPr id="58" name="직사각형 39"/>
            <p:cNvSpPr/>
            <p:nvPr/>
          </p:nvSpPr>
          <p:spPr>
            <a:xfrm>
              <a:off x="7364006" y="3079362"/>
              <a:ext cx="1080000" cy="1440000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endParaRPr>
            </a:p>
          </p:txBody>
        </p:sp>
        <p:pic>
          <p:nvPicPr>
            <p:cNvPr id="59" name="Google Shape;637;p59"/>
            <p:cNvPicPr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7364006" y="1763212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TextBox 27"/>
            <p:cNvSpPr txBox="1"/>
            <p:nvPr/>
          </p:nvSpPr>
          <p:spPr>
            <a:xfrm>
              <a:off x="7348143" y="3083770"/>
              <a:ext cx="1166986" cy="4869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카트 돌려주세요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..”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TextBox 34"/>
            <p:cNvSpPr txBox="1"/>
            <p:nvPr/>
          </p:nvSpPr>
          <p:spPr>
            <a:xfrm>
              <a:off x="7364006" y="2827362"/>
              <a:ext cx="1080000" cy="267156"/>
            </a:xfrm>
            <a:prstGeom prst="rect">
              <a:avLst/>
            </a:prstGeom>
            <a:solidFill>
              <a:srgbClr val="666666">
                <a:alpha val="100000"/>
              </a:srgbClr>
            </a:solidFill>
          </p:spPr>
          <p:txBody>
            <a:bodyPr wrap="square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조원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0" cap="none" spc="0" normalizeH="0" baseline="0" mc:Ignorable="hp" hp:hslEmbossed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  <a:solidFill>
                    <a:srgbClr val="ffffff"/>
                  </a:solidFill>
                  <a:effectLst/>
                  <a:latin typeface="Lato"/>
                  <a:ea typeface="Lato"/>
                  <a:cs typeface="Lato"/>
                  <a:sym typeface="Lato"/>
                </a:rPr>
                <a:t>염동화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98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5;p59"/>
          <p:cNvSpPr txBox="1">
            <a:spLocks noGrp="1"/>
          </p:cNvSpPr>
          <p:nvPr/>
        </p:nvSpPr>
        <p:spPr>
          <a:xfrm>
            <a:off x="845700" y="572932"/>
            <a:ext cx="7452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oboto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0" cap="none" spc="0" normalizeH="0" baseline="0" mc:Ignorable="hp" hp:hslEmbossed="0">
                <a:solidFill>
                  <a:srgbClr val="5bbdff"/>
                </a:solidFill>
                <a:latin typeface="Roboto"/>
                <a:ea typeface="Roboto"/>
                <a:cs typeface="Roboto"/>
                <a:sym typeface="Roboto"/>
              </a:rPr>
              <a:t>팀 구성 및  역할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0" cap="none" spc="0" normalizeH="0" baseline="0" mc:Ignorable="hp" hp:hslEmbossed="0">
              <a:solidFill>
                <a:srgbClr val="5bbd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직사각형 28"/>
          <p:cNvSpPr/>
          <p:nvPr/>
        </p:nvSpPr>
        <p:spPr>
          <a:xfrm>
            <a:off x="0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5" name="직사각형 29"/>
          <p:cNvSpPr/>
          <p:nvPr/>
        </p:nvSpPr>
        <p:spPr>
          <a:xfrm>
            <a:off x="8199904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aphicFrame>
        <p:nvGraphicFramePr>
          <p:cNvPr id="6" name="표 58"/>
          <p:cNvGraphicFramePr>
            <a:graphicFrameLocks noGrp="1"/>
          </p:cNvGraphicFramePr>
          <p:nvPr/>
        </p:nvGraphicFramePr>
        <p:xfrm>
          <a:off x="620871" y="1515809"/>
          <a:ext cx="7902258" cy="3011996"/>
        </p:xfrm>
        <a:graphic>
          <a:graphicData uri="http://schemas.openxmlformats.org/drawingml/2006/table">
            <a:tbl>
              <a:tblPr>
                <a:effectLst>
                  <a:glow rad="127000">
                    <a:srgbClr val="404040">
                      <a:alpha val="49800"/>
                    </a:srgbClr>
                  </a:glow>
                  <a:innerShdw blurRad="152400">
                    <a:srgbClr val="000000">
                      <a:alpha val="49800"/>
                    </a:srgbClr>
                  </a:innerShdw>
                </a:effectLst>
              </a:tblPr>
              <a:tblGrid>
                <a:gridCol w="1477909"/>
                <a:gridCol w="1403037"/>
                <a:gridCol w="5021312"/>
              </a:tblGrid>
              <a:tr h="303081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멤버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역할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담당 업무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</a:tr>
              <a:tr h="541783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남진호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팀장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전체 방향 기획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발표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541783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이규진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팀원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데이터 분석 모델 구축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발표 자료 구성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541783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이주원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팀원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데이터 전처리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기대 효과 분석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  <a:tr h="541783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이용진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팀원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데이터 그룹화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논문 및 관련 기사 등 자료 조사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541783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염동화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팀원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데이터  시각화</a:t>
                      </a: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발표 준비</a:t>
                      </a:r>
                      <a:endParaRPr xmlns:mc="http://schemas.openxmlformats.org/markup-compatibility/2006" xmlns:hp="http://schemas.haansoft.com/office/presentation/8.0" kumimoji="0" lang="en-US" altLang="ko-KR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>
          <a:xfrm>
            <a:off x="1786985" y="628625"/>
            <a:ext cx="5570029" cy="5578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bIns="35116">
            <a:spAutoFit/>
          </a:bodyPr>
          <a:p>
            <a:pPr marL="0" marR="0" lvl="0" indent="0" algn="ctr" defTabSz="10287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Roboto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0" cap="none" spc="0" normalizeH="0" baseline="0" mc:Ignorable="hp" hp:hslEmbossed="0">
                <a:solidFill>
                  <a:srgbClr val="5bbdff"/>
                </a:solidFill>
                <a:effectLst/>
                <a:latin typeface="Roboto"/>
                <a:ea typeface="Roboto"/>
                <a:cs typeface="Roboto"/>
                <a:sym typeface="Roboto"/>
              </a:rPr>
              <a:t>프로젝트 기간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0" cap="none" spc="0" normalizeH="0" baseline="0" mc:Ignorable="hp" hp:hslEmbossed="0">
              <a:solidFill>
                <a:srgbClr val="5bbdff"/>
              </a:solidFill>
              <a:effectLst/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표 58"/>
          <p:cNvGraphicFramePr>
            <a:graphicFrameLocks noGrp="1"/>
          </p:cNvGraphicFramePr>
          <p:nvPr/>
        </p:nvGraphicFramePr>
        <p:xfrm>
          <a:off x="584687" y="1682265"/>
          <a:ext cx="7974625" cy="3011996"/>
        </p:xfrm>
        <a:graphic>
          <a:graphicData uri="http://schemas.openxmlformats.org/drawingml/2006/table">
            <a:tbl>
              <a:tblPr>
                <a:effectLst>
                  <a:glow rad="127000">
                    <a:srgbClr val="404040">
                      <a:alpha val="49800"/>
                    </a:srgbClr>
                  </a:glow>
                  <a:innerShdw blurRad="152400">
                    <a:srgbClr val="000000">
                      <a:alpha val="49800"/>
                    </a:srgbClr>
                  </a:innerShdw>
                </a:effectLst>
              </a:tblPr>
              <a:tblGrid>
                <a:gridCol w="1714831"/>
                <a:gridCol w="1937184"/>
                <a:gridCol w="3353539"/>
                <a:gridCol w="969071"/>
              </a:tblGrid>
              <a:tr h="301286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구분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기간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활  동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비  고</a:t>
                      </a:r>
                      <a:endParaRPr xmlns:mc="http://schemas.openxmlformats.org/markup-compatibility/2006" xmlns:hp="http://schemas.haansoft.com/office/presentation/8.0" kumimoji="0" lang="ko-KR" altLang="en-US" sz="1400" b="1" i="0" u="none" strike="noStrike" kern="0" cap="none" normalizeH="0" baseline="0" mc:Ignorable="hp" hp:hslEmbossed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bdff">
                        <a:alpha val="100000"/>
                      </a:srgbClr>
                    </a:solidFill>
                  </a:tcPr>
                </a:tc>
              </a:tr>
              <a:tr h="542142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사전 기획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11/1(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)~11/3(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목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프로젝트 기획 및 주제 분석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기획안 작성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542142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데이터셋 처리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11/4(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금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)~11/7(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데이터 분석 및 모델 구축</a:t>
                      </a:r>
                      <a:endPara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  <a:tr h="542142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모델 검증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11/7(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)~11/8(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분석 모델과 기대효과 비교</a:t>
                      </a:r>
                      <a:endPara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542142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발표 준비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11/8(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)~11/9(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수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발표 자료 작성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▶ 발표 연습 및 피드백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  <a:tr h="542142">
                <a:tc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총 개발 기간</a:t>
                      </a:r>
                      <a:endPara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 gridSpan="3">
                  <a:txBody>
                    <a:bodyPr vert="horz" lIns="68612" tIns="34306" rIns="68612" bIns="34306" anchor="ctr" anchorCtr="0"/>
                    <a:lstStyle>
                      <a:lvl1pPr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8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1pPr>
                      <a:lvl2pPr marL="742950" indent="-285750" latinLnBrk="1">
                        <a:lnSpc>
                          <a:spcPct val="110000"/>
                        </a:lnSpc>
                        <a:buFont typeface="Arial"/>
                        <a:defRPr sz="24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2pPr>
                      <a:lvl3pPr marL="1143000" indent="-228600" latinLnBrk="1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/>
                        <a:defRPr sz="2000"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3pPr>
                      <a:lvl4pPr marL="16002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4pPr>
                      <a:lvl5pPr marL="2057400" indent="-228600" latinLnBrk="1">
                        <a:lnSpc>
                          <a:spcPct val="110000"/>
                        </a:lnSpc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     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11/1(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화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)~11/9(</a:t>
                      </a:r>
                      <a:r>
                        <a:rPr xmlns:mc="http://schemas.openxmlformats.org/markup-compatibility/2006" xmlns:hp="http://schemas.haansoft.com/office/presentation/8.0" kumimoji="0" lang="ko-KR" altLang="en-US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수</a:t>
                      </a:r>
                      <a:r>
                        <a: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2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68612" marR="68612" marT="34306" marB="34306" anchor="ctr" horzOverflow="overflow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t" anchorCtr="0"/>
                    <a:lstStyle/>
                    <a:p>
                      <a:pPr marR="0" lvl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t" anchorCtr="0"/>
                    <a:lstStyle/>
                    <a:p>
                      <a:pPr marR="0" lvl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400" b="0" i="0" u="none" strike="noStrike" kern="0" cap="none" normalizeH="0" baseline="0" mc:Ignorable="hp" hp:hslEmbossed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0" marR="91440"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28"/>
          <p:cNvSpPr/>
          <p:nvPr/>
        </p:nvSpPr>
        <p:spPr>
          <a:xfrm>
            <a:off x="0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8" name="직사각형 29"/>
          <p:cNvSpPr/>
          <p:nvPr/>
        </p:nvSpPr>
        <p:spPr>
          <a:xfrm>
            <a:off x="8199904" y="0"/>
            <a:ext cx="944095" cy="461962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1481101" y="198264"/>
            <a:ext cx="2126137" cy="585866"/>
            <a:chOff x="1489286" y="413945"/>
            <a:chExt cx="2017358" cy="780654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5"/>
              <a:ext cx="2017358" cy="7806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 dirty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추진 배경</a:t>
              </a:r>
            </a:p>
          </p:txBody>
        </p:sp>
      </p:grpSp>
      <p:pic>
        <p:nvPicPr>
          <p:cNvPr id="6" name="그림 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33884" y="2199308"/>
            <a:ext cx="2761735" cy="222574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642477" y="1762459"/>
            <a:ext cx="2357927" cy="251340"/>
          </a:xfrm>
          <a:prstGeom prst="rect">
            <a:avLst/>
          </a:prstGeom>
          <a:solidFill>
            <a:srgbClr val="E6E6E6">
              <a:alpha val="100000"/>
            </a:srgbClr>
          </a:solidFill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marR="0" lvl="0" indent="0" algn="ctr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1050" b="1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Wingdings"/>
              </a:rPr>
              <a:t>글로벌 스마트폰 사용자 추이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054504" y="2193674"/>
            <a:ext cx="2761735" cy="223701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469022" y="1762458"/>
            <a:ext cx="1933906" cy="253727"/>
          </a:xfrm>
          <a:prstGeom prst="rect">
            <a:avLst/>
          </a:prstGeom>
          <a:solidFill>
            <a:srgbClr val="E6E6E6">
              <a:alpha val="100000"/>
            </a:srgbClr>
          </a:solidFill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marR="0" lvl="0" indent="0" algn="ctr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1050" b="1" i="0" u="none" strike="noStrike" kern="0" cap="none" spc="0" normalizeH="0" baseline="0">
                <a:solidFill>
                  <a:srgbClr val="000000"/>
                </a:solidFill>
                <a:latin typeface="맑은 고딕"/>
                <a:ea typeface="맑은 고딕"/>
                <a:sym typeface="Wingdings"/>
              </a:rPr>
              <a:t>디스크 환자 추이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4680" y="2067543"/>
            <a:ext cx="700342" cy="200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단위 </a:t>
            </a:r>
            <a:r>
              <a:rPr kumimoji="1" lang="en-US" altLang="ko-KR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: </a:t>
            </a:r>
            <a:r>
              <a:rPr kumimoji="1" lang="ko-KR" altLang="en-US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만명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4969" y="2051918"/>
            <a:ext cx="611270" cy="200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단위 </a:t>
            </a:r>
            <a:r>
              <a:rPr kumimoji="1" lang="en-US" altLang="ko-KR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: </a:t>
            </a:r>
            <a:r>
              <a:rPr kumimoji="1" lang="ko-KR" altLang="en-US" sz="700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2253" y="4276547"/>
            <a:ext cx="1793844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6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자료 </a:t>
            </a:r>
            <a:r>
              <a:rPr kumimoji="1" lang="en-US" altLang="ko-KR" sz="6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kumimoji="1" lang="ko-KR" altLang="en-US" sz="6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정보통신진흥협회</a:t>
            </a:r>
            <a:endParaRPr kumimoji="1" lang="en-US" altLang="ko-KR" sz="600" b="0" i="0" u="none" strike="noStrike" kern="0" cap="none" spc="0" normalizeH="0" baseline="0" dirty="0">
              <a:solidFill>
                <a:srgbClr val="666666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354" y="4276547"/>
            <a:ext cx="1186885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600" b="0" i="0" u="none" strike="noStrike" kern="0" cap="none" spc="0" normalizeH="0" baseline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자료 </a:t>
            </a:r>
            <a:r>
              <a:rPr kumimoji="1" lang="en-US" altLang="ko-KR" sz="600" b="0" i="0" u="none" strike="noStrike" kern="0" cap="none" spc="0" normalizeH="0" baseline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kumimoji="1" lang="ko-KR" altLang="en-US" sz="600" b="0" i="0" u="none" strike="noStrike" kern="0" cap="none" spc="0" normalizeH="0" baseline="0">
                <a:solidFill>
                  <a:srgbClr val="666666"/>
                </a:solidFill>
                <a:latin typeface="맑은 고딕"/>
                <a:ea typeface="맑은 고딕"/>
                <a:sym typeface="Wingdings"/>
              </a:rPr>
              <a:t>건강보험심사평가원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305389" y="4990100"/>
            <a:ext cx="5390030" cy="0"/>
          </a:xfrm>
          <a:prstGeom prst="line">
            <a:avLst/>
          </a:prstGeom>
          <a:noFill/>
          <a:ln w="9544" cap="flat" cmpd="sng" algn="ctr">
            <a:solidFill>
              <a:srgbClr val="0976AD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1522704" y="4670011"/>
            <a:ext cx="505294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스마트폰 사용 증가로 디스크 환자 급증</a:t>
            </a:r>
          </a:p>
        </p:txBody>
      </p:sp>
      <p:sp>
        <p:nvSpPr>
          <p:cNvPr id="19" name="직사각형 8"/>
          <p:cNvSpPr/>
          <p:nvPr/>
        </p:nvSpPr>
        <p:spPr>
          <a:xfrm>
            <a:off x="1537874" y="797845"/>
            <a:ext cx="1945538" cy="251383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디스크 환자 급증 원인</a:t>
            </a:r>
            <a:endParaRPr kumimoji="1" lang="ko-KR" altLang="en-US" sz="12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grpSp>
        <p:nvGrpSpPr>
          <p:cNvPr id="20" name="Group 4"/>
          <p:cNvGrpSpPr/>
          <p:nvPr/>
        </p:nvGrpSpPr>
        <p:grpSpPr>
          <a:xfrm>
            <a:off x="1530506" y="1145484"/>
            <a:ext cx="4155992" cy="434776"/>
            <a:chOff x="1537996" y="1638020"/>
            <a:chExt cx="5537768" cy="57933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584045" y="2049061"/>
              <a:ext cx="1379251" cy="16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588789" y="1638020"/>
              <a:ext cx="5486974" cy="265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537996" y="1872901"/>
              <a:ext cx="4845742" cy="1682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2404566"/>
            <a:ext cx="495859" cy="467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dirty="0">
                <a:solidFill>
                  <a:srgbClr val="1B1760"/>
                </a:solidFill>
                <a:latin typeface="Segoe Script"/>
              </a:rPr>
              <a:t>1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92076F7-6288-A80C-A67A-9D517F281C43}"/>
              </a:ext>
            </a:extLst>
          </p:cNvPr>
          <p:cNvSpPr/>
          <p:nvPr/>
        </p:nvSpPr>
        <p:spPr>
          <a:xfrm rot="5400000">
            <a:off x="1295257" y="4738404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834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pSp>
        <p:nvGrpSpPr>
          <p:cNvPr id="5" name="Group 1"/>
          <p:cNvGrpSpPr/>
          <p:nvPr/>
        </p:nvGrpSpPr>
        <p:grpSpPr>
          <a:xfrm>
            <a:off x="1481101" y="198264"/>
            <a:ext cx="2126137" cy="585866"/>
            <a:chOff x="1489286" y="413945"/>
            <a:chExt cx="2017358" cy="780654"/>
          </a:xfrm>
        </p:grpSpPr>
        <p:sp>
          <p:nvSpPr>
            <p:cNvPr id="6" name="TextBox 5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89286" y="413945"/>
              <a:ext cx="2017358" cy="7806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 dirty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추진 배경</a:t>
              </a:r>
            </a:p>
          </p:txBody>
        </p:sp>
      </p:grpSp>
      <p:sp>
        <p:nvSpPr>
          <p:cNvPr id="8" name="직사각형 6"/>
          <p:cNvSpPr/>
          <p:nvPr/>
        </p:nvSpPr>
        <p:spPr>
          <a:xfrm>
            <a:off x="1540973" y="929562"/>
            <a:ext cx="1945538" cy="251383"/>
          </a:xfrm>
          <a:prstGeom prst="rect">
            <a:avLst/>
          </a:prstGeom>
          <a:noFill/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200" b="1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진영 척추병원 현황</a:t>
            </a:r>
            <a:endParaRPr kumimoji="1" lang="ko-KR" altLang="en-US" sz="1200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320402" y="4982930"/>
            <a:ext cx="5390031" cy="0"/>
          </a:xfrm>
          <a:prstGeom prst="line">
            <a:avLst/>
          </a:prstGeom>
          <a:noFill/>
          <a:ln w="9544" cap="flat" cmpd="sng" algn="ctr">
            <a:solidFill>
              <a:srgbClr val="0976AD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1500298" y="4657599"/>
            <a:ext cx="643233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b="0" i="0" u="none" strike="noStrike" kern="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재방문 환자 감소가 수익 감소의 주요 원인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1314454" y="4730452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8224" y="1901670"/>
            <a:ext cx="1459196" cy="200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단위 </a:t>
            </a:r>
            <a:r>
              <a:rPr kumimoji="1" lang="en-US" altLang="ko-KR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: </a:t>
            </a:r>
            <a:r>
              <a:rPr kumimoji="1" lang="ko-KR" altLang="en-US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억원</a:t>
            </a:r>
            <a:r>
              <a:rPr kumimoji="1" lang="en-US" altLang="ko-KR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, </a:t>
            </a:r>
            <a:r>
              <a:rPr kumimoji="1" lang="ko-KR" altLang="en-US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천명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lum/>
          </a:blip>
          <a:srcRect l="9910"/>
          <a:stretch>
            <a:fillRect/>
          </a:stretch>
        </p:blipFill>
        <p:spPr>
          <a:xfrm>
            <a:off x="1523415" y="2024211"/>
            <a:ext cx="2502677" cy="223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2"/>
          <p:cNvSpPr/>
          <p:nvPr/>
        </p:nvSpPr>
        <p:spPr>
          <a:xfrm>
            <a:off x="1771557" y="1378716"/>
            <a:ext cx="1945538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050" b="1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수익 현황 및 환자 추이</a:t>
            </a:r>
          </a:p>
        </p:txBody>
      </p:sp>
      <p:sp>
        <p:nvSpPr>
          <p:cNvPr id="15" name="직사각형 3"/>
          <p:cNvSpPr/>
          <p:nvPr/>
        </p:nvSpPr>
        <p:spPr>
          <a:xfrm>
            <a:off x="5509860" y="1377524"/>
            <a:ext cx="1945538" cy="252574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 typeface="Arial"/>
              <a:buNone/>
              <a:defRPr/>
            </a:pPr>
            <a:r>
              <a:rPr kumimoji="1" lang="ko-KR" altLang="en-US" sz="1050" b="1" i="0" u="none" strike="noStrike" kern="120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병원 재방문 환자 추이</a:t>
            </a:r>
            <a:endParaRPr kumimoji="1" lang="ko-KR" altLang="en-US" sz="105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/>
          <a:srcRect l="16220"/>
          <a:stretch>
            <a:fillRect/>
          </a:stretch>
        </p:blipFill>
        <p:spPr>
          <a:xfrm>
            <a:off x="5280922" y="1949376"/>
            <a:ext cx="2414217" cy="223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7118193" y="1885140"/>
            <a:ext cx="830300" cy="200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ko-KR" altLang="en-US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단위 </a:t>
            </a:r>
            <a:r>
              <a:rPr kumimoji="1" lang="en-US" altLang="ko-KR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: </a:t>
            </a:r>
            <a:r>
              <a:rPr kumimoji="1" lang="ko-KR" altLang="en-US" sz="700" b="0" i="0" u="none" strike="noStrike" kern="0" cap="none" spc="0" normalizeH="0" baseline="0" dirty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72241" y="2179239"/>
            <a:ext cx="340104" cy="1735544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t">
            <a:noAutofit/>
          </a:bodyPr>
          <a:lstStyle/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1" lang="ko-KR" altLang="en-US" sz="1200" b="0" i="0" u="none" strike="noStrike" kern="0" cap="none" spc="0" normalizeH="0" baseline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404566"/>
            <a:ext cx="495859" cy="467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5147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" name="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grpSp>
        <p:nvGrpSpPr>
          <p:cNvPr id="5" name="Group 1"/>
          <p:cNvGrpSpPr/>
          <p:nvPr/>
        </p:nvGrpSpPr>
        <p:grpSpPr>
          <a:xfrm rot="0">
            <a:off x="1481101" y="198264"/>
            <a:ext cx="2126137" cy="572436"/>
            <a:chOff x="1489286" y="413945"/>
            <a:chExt cx="2017358" cy="762758"/>
          </a:xfrm>
        </p:grpSpPr>
        <p:sp>
          <p:nvSpPr>
            <p:cNvPr id="6" name="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7" name=""/>
            <p:cNvSpPr txBox="1"/>
            <p:nvPr/>
          </p:nvSpPr>
          <p:spPr>
            <a:xfrm>
              <a:off x="1489286" y="413945"/>
              <a:ext cx="2017358" cy="76275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3200" b="1" i="0" u="none" strike="noStrike" kern="0" cap="none" spc="0" normalizeH="0" baseline="0" mc:Ignorable="hp" hp:hslEmbossed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추진 배경</a:t>
              </a:r>
              <a:endParaRPr xmlns:mc="http://schemas.openxmlformats.org/markup-compatibility/2006" xmlns:hp="http://schemas.haansoft.com/office/presentation/8.0" kumimoji="1" lang="ko-KR" altLang="en-US" sz="3200" b="1" i="0" u="none" strike="noStrike" kern="0" cap="none" spc="0" normalizeH="0" baseline="0" mc:Ignorable="hp" hp:hslEmbossed="0">
                <a:solidFill>
                  <a:srgbClr val="0e5aa8"/>
                </a:solidFill>
                <a:latin typeface="맑은 고딕"/>
                <a:ea typeface="맑은 고딕"/>
                <a:sym typeface="Arial"/>
              </a:endParaRPr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>
          <a:xfrm>
            <a:off x="6081499" y="4255716"/>
            <a:ext cx="2535449" cy="2516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자료 </a:t>
            </a:r>
            <a:r>
              <a:rPr xmlns:mc="http://schemas.openxmlformats.org/markup-compatibility/2006" xmlns:hp="http://schemas.haansoft.com/office/presentation/8.0" kumimoji="1" lang="en-US" altLang="ko-KR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: </a:t>
            </a:r>
            <a:r>
              <a:rPr xmlns:mc="http://schemas.openxmlformats.org/markup-compatibility/2006" xmlns:hp="http://schemas.haansoft.com/office/presentation/8.0" kumimoji="1" lang="ko-KR" altLang="en-US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대한의사협회</a:t>
            </a:r>
            <a:r>
              <a:rPr xmlns:mc="http://schemas.openxmlformats.org/markup-compatibility/2006" xmlns:hp="http://schemas.haansoft.com/office/presentation/8.0" kumimoji="1" lang="en-US" altLang="ko-KR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, </a:t>
            </a:r>
            <a:r>
              <a:rPr xmlns:mc="http://schemas.openxmlformats.org/markup-compatibility/2006" xmlns:hp="http://schemas.haansoft.com/office/presentation/8.0" kumimoji="1" lang="ko-KR" altLang="en-US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성인 </a:t>
            </a:r>
            <a:r>
              <a:rPr xmlns:mc="http://schemas.openxmlformats.org/markup-compatibility/2006" xmlns:hp="http://schemas.haansoft.com/office/presentation/8.0" kumimoji="1" lang="en-US" altLang="ko-KR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400</a:t>
            </a:r>
            <a:r>
              <a:rPr xmlns:mc="http://schemas.openxmlformats.org/markup-compatibility/2006" xmlns:hp="http://schemas.haansoft.com/office/presentation/8.0" kumimoji="1" lang="ko-KR" altLang="en-US" sz="1050" b="0" i="0" u="none" strike="noStrike" kern="1200" cap="none" spc="0" normalizeH="0" baseline="0" mc:Ignorable="hp" hp:hslEmbossed="0">
                <a:solidFill>
                  <a:srgbClr val="666666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명 대상</a:t>
            </a:r>
            <a:endParaRPr xmlns:mc="http://schemas.openxmlformats.org/markup-compatibility/2006" xmlns:hp="http://schemas.haansoft.com/office/presentation/8.0" kumimoji="1" lang="ko-KR" altLang="en-US" sz="1050" b="0" i="0" u="none" strike="noStrike" kern="1200" cap="none" spc="0" normalizeH="0" baseline="0" mc:Ignorable="hp" hp:hslEmbossed="0">
              <a:solidFill>
                <a:srgbClr val="666666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684804" y="1954048"/>
            <a:ext cx="1459196" cy="268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단위 </a:t>
            </a:r>
            <a:r>
              <a:rPr xmlns:mc="http://schemas.openxmlformats.org/markup-compatibility/2006" xmlns:hp="http://schemas.haansoft.com/office/presentation/8.0" kumimoji="1" lang="en-US" altLang="ko-KR" sz="1200" b="0" i="0" u="none" strike="noStrike" kern="0" cap="none" spc="0" normalizeH="0" baseline="0" mc:Ignorable="hp" hp:hslEmbossed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: </a:t>
            </a:r>
            <a:r>
              <a: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  <a:solidFill>
                  <a:srgbClr val="666666"/>
                </a:solidFill>
                <a:latin typeface="맑은 고딕"/>
                <a:ea typeface="맑은 고딕"/>
                <a:sym typeface="Arial"/>
              </a:rPr>
              <a:t>건</a:t>
            </a:r>
            <a:endPara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<a:solidFill>
                <a:srgbClr val="666666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" name="직사각형 18"/>
          <p:cNvSpPr/>
          <p:nvPr/>
        </p:nvSpPr>
        <p:spPr>
          <a:xfrm>
            <a:off x="1481101" y="1009783"/>
            <a:ext cx="1945538" cy="251383"/>
          </a:xfrm>
          <a:prstGeom prst="rect">
            <a:avLst/>
          </a:prstGeom>
          <a:noFill/>
          <a:ln w="25400" cap="flat" cmpd="sng" algn="ctr">
            <a:solidFill>
              <a:srgbClr val="5bbdff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재방문 대상 환자 현황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16" name="직사각형 20"/>
          <p:cNvSpPr/>
          <p:nvPr/>
        </p:nvSpPr>
        <p:spPr>
          <a:xfrm>
            <a:off x="1481101" y="1554187"/>
            <a:ext cx="1945538" cy="251382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디스크 재발 비율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Arial"/>
            </a:endParaRPr>
          </a:p>
        </p:txBody>
      </p:sp>
      <p:sp>
        <p:nvSpPr>
          <p:cNvPr id="17" name="직사각형 21"/>
          <p:cNvSpPr/>
          <p:nvPr/>
        </p:nvSpPr>
        <p:spPr>
          <a:xfrm>
            <a:off x="5411283" y="1552995"/>
            <a:ext cx="1945538" cy="252574"/>
          </a:xfrm>
          <a:prstGeom prst="rect">
            <a:avLst/>
          </a:prstGeom>
          <a:solidFill>
            <a:srgbClr val="e6e6e6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marR="0" lvl="0" indent="0" algn="ctr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Arial"/>
              </a:rPr>
              <a:t>재방문 안하는 이유</a:t>
            </a:r>
            <a:endParaRPr xmlns:mc="http://schemas.openxmlformats.org/markup-compatibility/2006" xmlns:hp="http://schemas.haansoft.com/office/presentation/8.0" kumimoji="1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0" y="2404549"/>
            <a:ext cx="495859" cy="467751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0" cap="none" spc="0" normalizeH="0" baseline="0" mc:Ignorable="hp" hp:hslEmbossed="0">
                <a:solidFill>
                  <a:srgbClr val="1b1760"/>
                </a:solidFill>
                <a:latin typeface="Segoe Script"/>
              </a:rPr>
              <a:t>3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0" cap="none" spc="0" normalizeH="0" baseline="0" mc:Ignorable="hp" hp:hslEmbossed="0">
              <a:solidFill>
                <a:srgbClr val="1b1760"/>
              </a:solidFill>
              <a:latin typeface="Segoe Script"/>
            </a:endParaRPr>
          </a:p>
        </p:txBody>
      </p:sp>
      <p:graphicFrame>
        <p:nvGraphicFramePr>
          <p:cNvPr id="22" name="차트 7"/>
          <p:cNvGraphicFramePr/>
          <p:nvPr/>
        </p:nvGraphicFramePr>
        <p:xfrm>
          <a:off x="4248150" y="1954048"/>
          <a:ext cx="4044948" cy="2257761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3" name="차트 14"/>
          <p:cNvGraphicFramePr/>
          <p:nvPr/>
        </p:nvGraphicFramePr>
        <p:xfrm>
          <a:off x="1184745" y="2088410"/>
          <a:ext cx="2606112" cy="2151279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2" name=""/>
          <p:cNvSpPr txBox="1"/>
          <p:nvPr/>
        </p:nvSpPr>
        <p:spPr>
          <a:xfrm>
            <a:off x="4232386" y="3392491"/>
            <a:ext cx="4182015" cy="8193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t">
            <a:noAutofit/>
          </a:bodyPr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  <p:cxnSp>
        <p:nvCxnSpPr>
          <p:cNvPr id="25" name="직선 연결선 7"/>
          <p:cNvCxnSpPr/>
          <p:nvPr/>
        </p:nvCxnSpPr>
        <p:spPr>
          <a:xfrm>
            <a:off x="1173723" y="4995988"/>
            <a:ext cx="5995788" cy="0"/>
          </a:xfrm>
          <a:prstGeom prst="line">
            <a:avLst/>
          </a:prstGeom>
          <a:noFill/>
          <a:ln w="9544" cap="flat" cmpd="sng" algn="ctr">
            <a:solidFill>
              <a:srgbClr val="0976ad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" name="TextBox 8"/>
          <p:cNvSpPr txBox="1"/>
          <p:nvPr/>
        </p:nvSpPr>
        <p:spPr>
          <a:xfrm>
            <a:off x="1327620" y="4643358"/>
            <a:ext cx="643233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 marL="0" marR="0" lvl="0" indent="0" algn="l" rtl="0" eaLnBrk="0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설문조사 결과를 활용하여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effectLst/>
                <a:latin typeface="맑은 고딕"/>
                <a:ea typeface="맑은 고딕"/>
                <a:sym typeface="Arial"/>
              </a:rPr>
              <a:t>서비스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effectLst/>
                <a:latin typeface="맑은 고딕"/>
                <a:ea typeface="맑은 고딕"/>
                <a:sym typeface="Arial"/>
              </a:rPr>
              <a:t>개선방안 탐색</a:t>
            </a:r>
            <a:endParaRPr xmlns:mc="http://schemas.openxmlformats.org/markup-compatibility/2006" xmlns:hp="http://schemas.haansoft.com/office/presentation/8.0" kumimoji="1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7" name="이등변 삼각형 1"/>
          <p:cNvSpPr/>
          <p:nvPr/>
        </p:nvSpPr>
        <p:spPr>
          <a:xfrm rot="5400000">
            <a:off x="1160973" y="4720438"/>
            <a:ext cx="209616" cy="162072"/>
          </a:xfrm>
          <a:prstGeom prst="triangle">
            <a:avLst>
              <a:gd name="adj" fmla="val 50000"/>
            </a:avLst>
          </a:prstGeom>
          <a:solidFill>
            <a:srgbClr val="5bbdff">
              <a:alpha val="100000"/>
            </a:srgbClr>
          </a:solidFill>
          <a:ln>
            <a:noFill/>
          </a:ln>
          <a:effectLst/>
        </p:spPr>
        <p:txBody>
          <a:bodyPr vert="horz" lIns="91440" tIns="45720" rIns="91440" bIns="45720" anchor="t">
            <a:noAutofit/>
          </a:bodyPr>
          <a:p>
            <a:pPr marL="0" marR="0" lvl="0" indent="0" algn="l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굴림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91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1481101" y="198264"/>
            <a:ext cx="5056859" cy="585866"/>
            <a:chOff x="1489286" y="413945"/>
            <a:chExt cx="4798136" cy="780654"/>
          </a:xfrm>
        </p:grpSpPr>
        <p:sp>
          <p:nvSpPr>
            <p:cNvPr id="4" name="TextBox 3"/>
            <p:cNvSpPr txBox="1"/>
            <p:nvPr/>
          </p:nvSpPr>
          <p:spPr>
            <a:xfrm>
              <a:off x="1531632" y="766597"/>
              <a:ext cx="1887190" cy="192068"/>
            </a:xfrm>
            <a:prstGeom prst="rect">
              <a:avLst/>
            </a:prstGeom>
            <a:solidFill>
              <a:srgbClr val="5BBDFF">
                <a:alpha val="100000"/>
              </a:srgbClr>
            </a:solidFill>
            <a:ln>
              <a:noFill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marR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1" lang="ko-KR" altLang="en-US" sz="12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굴림"/>
                <a:sym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89286" y="413945"/>
              <a:ext cx="4798136" cy="7806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6800" anchor="t">
              <a:spAutoFit/>
            </a:bodyPr>
            <a:lstStyle/>
            <a:p>
              <a:pPr marL="0" marR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ko-KR" altLang="en-US" sz="3200" b="1" i="0" u="none" strike="noStrike" kern="0" cap="none" spc="0" normalizeH="0" baseline="0" dirty="0">
                  <a:solidFill>
                    <a:srgbClr val="0E5AA8"/>
                  </a:solidFill>
                  <a:latin typeface="맑은 고딕"/>
                  <a:ea typeface="맑은 고딕"/>
                  <a:sym typeface="Arial"/>
                </a:rPr>
                <a:t>분석 방법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495859" cy="2397369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2872317"/>
            <a:ext cx="495859" cy="2271183"/>
          </a:xfrm>
          <a:prstGeom prst="rect">
            <a:avLst/>
          </a:prstGeom>
          <a:solidFill>
            <a:srgbClr val="5BBDF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58" name="직선 연결선 57"/>
          <p:cNvCxnSpPr>
            <a:cxnSpLocks noChangeShapeType="1"/>
          </p:cNvCxnSpPr>
          <p:nvPr/>
        </p:nvCxnSpPr>
        <p:spPr>
          <a:xfrm>
            <a:off x="482283" y="2902585"/>
            <a:ext cx="8661717" cy="0"/>
          </a:xfrm>
          <a:prstGeom prst="line">
            <a:avLst/>
          </a:prstGeom>
          <a:noFill/>
          <a:ln w="63500" algn="ctr">
            <a:solidFill>
              <a:srgbClr val="5BBDFF"/>
            </a:solidFill>
            <a:round/>
          </a:ln>
        </p:spPr>
      </p:cxnSp>
      <p:grpSp>
        <p:nvGrpSpPr>
          <p:cNvPr id="90" name="그룹 89"/>
          <p:cNvGrpSpPr/>
          <p:nvPr/>
        </p:nvGrpSpPr>
        <p:grpSpPr>
          <a:xfrm>
            <a:off x="755333" y="1015048"/>
            <a:ext cx="2368398" cy="3865907"/>
            <a:chOff x="755333" y="1015048"/>
            <a:chExt cx="2368398" cy="3865907"/>
          </a:xfrm>
        </p:grpSpPr>
        <p:grpSp>
          <p:nvGrpSpPr>
            <p:cNvPr id="68" name="그룹 67"/>
            <p:cNvGrpSpPr/>
            <p:nvPr/>
          </p:nvGrpSpPr>
          <p:grpSpPr>
            <a:xfrm>
              <a:off x="755333" y="1015048"/>
              <a:ext cx="2368398" cy="2498860"/>
              <a:chOff x="1204709" y="2334791"/>
              <a:chExt cx="2367939" cy="2498421"/>
            </a:xfrm>
          </p:grpSpPr>
          <p:sp>
            <p:nvSpPr>
              <p:cNvPr id="69" name="타원 13314"/>
              <p:cNvSpPr>
                <a:spLocks noChangeArrowheads="1"/>
              </p:cNvSpPr>
              <p:nvPr/>
            </p:nvSpPr>
            <p:spPr>
              <a:xfrm>
                <a:off x="2214169" y="4152153"/>
                <a:ext cx="179341" cy="177778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sp>
            <p:nvSpPr>
              <p:cNvPr id="70" name="TextBox 13317"/>
              <p:cNvSpPr txBox="1">
                <a:spLocks noChangeArrowheads="1"/>
              </p:cNvSpPr>
              <p:nvPr/>
            </p:nvSpPr>
            <p:spPr>
              <a:xfrm>
                <a:off x="1225349" y="4531179"/>
                <a:ext cx="2347299" cy="3020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56" tIns="45728" rIns="91456" bIns="46808" anchor="ctr">
                <a:spAutoFit/>
              </a:bodyPr>
              <a:lstStyle>
                <a:lvl1pPr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defTabSz="102870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defTabSz="10287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defTabSz="10287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  <a:defRPr/>
                </a:pPr>
                <a:r>
                  <a:rPr lang="ko-KR" altLang="en-US" sz="1400" b="1" dirty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데이터 </a:t>
                </a:r>
                <a:r>
                  <a:rPr lang="ko-KR" altLang="en-US" sz="1400" b="1" dirty="0" err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전처리</a:t>
                </a:r>
                <a:r>
                  <a:rPr lang="ko-KR" altLang="en-US" sz="1400" b="1" dirty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 및 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맑은 고딕"/>
                    <a:ea typeface="맑은 고딕"/>
                  </a:rPr>
                  <a:t>EDA</a:t>
                </a:r>
                <a:endParaRPr lang="ko-KR" altLang="en-US" sz="1400" b="1" dirty="0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  <p:grpSp>
            <p:nvGrpSpPr>
              <p:cNvPr id="71" name="Group 2"/>
              <p:cNvGrpSpPr/>
              <p:nvPr/>
            </p:nvGrpSpPr>
            <p:grpSpPr>
              <a:xfrm>
                <a:off x="1204709" y="2334791"/>
                <a:ext cx="2198261" cy="1625294"/>
                <a:chOff x="1204709" y="2334791"/>
                <a:chExt cx="2198261" cy="1625294"/>
              </a:xfrm>
            </p:grpSpPr>
            <p:pic>
              <p:nvPicPr>
                <p:cNvPr id="72" name="그림 13328"/>
                <p:cNvPicPr>
                  <a:picLocks noChangeAspect="1" noChangeArrowheads="1"/>
                </p:cNvPicPr>
                <p:nvPr/>
              </p:nvPicPr>
              <p:blipFill rotWithShape="1">
                <a:blip r:embed="rId2"/>
                <a:srcRect l="5460" t="5200" r="60620" b="39410"/>
                <a:stretch>
                  <a:fillRect/>
                </a:stretch>
              </p:blipFill>
              <p:spPr>
                <a:xfrm>
                  <a:off x="1204709" y="2334791"/>
                  <a:ext cx="2198261" cy="16252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" name="그림 13329"/>
                <p:cNvPicPr>
                  <a:picLocks noChangeAspect="1" noChangeArrowheads="1"/>
                </p:cNvPicPr>
                <p:nvPr/>
              </p:nvPicPr>
              <p:blipFill rotWithShape="1">
                <a:blip r:embed="rId3"/>
                <a:srcRect l="82360" r="-1880"/>
                <a:stretch>
                  <a:fillRect/>
                </a:stretch>
              </p:blipFill>
              <p:spPr>
                <a:xfrm>
                  <a:off x="2798243" y="2768102"/>
                  <a:ext cx="325360" cy="1714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2" name="그룹 81"/>
            <p:cNvGrpSpPr/>
            <p:nvPr/>
          </p:nvGrpSpPr>
          <p:grpSpPr>
            <a:xfrm>
              <a:off x="850666" y="3502454"/>
              <a:ext cx="2158765" cy="1378501"/>
              <a:chOff x="964966" y="3531029"/>
              <a:chExt cx="2158765" cy="1378501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964966" y="3531029"/>
                <a:ext cx="2158765" cy="137850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126901" y="3594389"/>
                <a:ext cx="1589989" cy="12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300" b="1" dirty="0">
                    <a:latin typeface="맑은 고딕"/>
                    <a:ea typeface="맑은 고딕"/>
                  </a:rPr>
                  <a:t>Merge</a:t>
                </a: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b="1" dirty="0">
                    <a:latin typeface="맑은 고딕"/>
                    <a:ea typeface="맑은 고딕"/>
                  </a:rPr>
                  <a:t>수치화</a:t>
                </a: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b="1" dirty="0" err="1">
                    <a:latin typeface="맑은 고딕"/>
                    <a:ea typeface="맑은 고딕"/>
                  </a:rPr>
                  <a:t>결측치</a:t>
                </a:r>
                <a:r>
                  <a:rPr lang="ko-KR" altLang="en-US" sz="1300" b="1" dirty="0">
                    <a:latin typeface="맑은 고딕"/>
                    <a:ea typeface="맑은 고딕"/>
                  </a:rPr>
                  <a:t> 제거</a:t>
                </a:r>
                <a:endParaRPr lang="en-US" altLang="ko-KR" sz="1300" b="1" dirty="0">
                  <a:latin typeface="맑은 고딕"/>
                  <a:ea typeface="맑은 고딕"/>
                </a:endParaRPr>
              </a:p>
              <a:p>
                <a:pPr marL="14280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300" b="1" dirty="0">
                    <a:latin typeface="맑은 고딕"/>
                    <a:ea typeface="맑은 고딕"/>
                  </a:rPr>
                  <a:t>EDA</a:t>
                </a:r>
              </a:p>
            </p:txBody>
          </p:sp>
        </p:grpSp>
      </p:grpSp>
      <p:grpSp>
        <p:nvGrpSpPr>
          <p:cNvPr id="91" name="그룹 90"/>
          <p:cNvGrpSpPr/>
          <p:nvPr/>
        </p:nvGrpSpPr>
        <p:grpSpPr>
          <a:xfrm>
            <a:off x="3439795" y="880673"/>
            <a:ext cx="3054350" cy="4011736"/>
            <a:chOff x="3439795" y="880673"/>
            <a:chExt cx="3054350" cy="4011736"/>
          </a:xfrm>
        </p:grpSpPr>
        <p:grpSp>
          <p:nvGrpSpPr>
            <p:cNvPr id="59" name="그룹 58"/>
            <p:cNvGrpSpPr/>
            <p:nvPr/>
          </p:nvGrpSpPr>
          <p:grpSpPr>
            <a:xfrm>
              <a:off x="3439795" y="880673"/>
              <a:ext cx="3054350" cy="2620630"/>
              <a:chOff x="3374392" y="2210986"/>
              <a:chExt cx="3053833" cy="2620155"/>
            </a:xfrm>
          </p:grpSpPr>
          <p:sp>
            <p:nvSpPr>
              <p:cNvPr id="60" name="타원 13315"/>
              <p:cNvSpPr>
                <a:spLocks noChangeArrowheads="1"/>
              </p:cNvSpPr>
              <p:nvPr/>
            </p:nvSpPr>
            <p:spPr>
              <a:xfrm>
                <a:off x="4812419" y="4150535"/>
                <a:ext cx="179341" cy="177778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sp>
            <p:nvSpPr>
              <p:cNvPr id="61" name="TextBox 13318"/>
              <p:cNvSpPr txBox="1">
                <a:spLocks noChangeArrowheads="1"/>
              </p:cNvSpPr>
              <p:nvPr/>
            </p:nvSpPr>
            <p:spPr>
              <a:xfrm>
                <a:off x="3374392" y="4522314"/>
                <a:ext cx="3053833" cy="3088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56" tIns="45728" rIns="91456" bIns="46808" anchor="ctr">
                <a:spAutoFit/>
              </a:bodyPr>
              <a:lstStyle>
                <a:lvl1pPr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defTabSz="102870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defTabSz="10287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defTabSz="10287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  <a:defRPr/>
                </a:pPr>
                <a:r>
                  <a:rPr lang="ko-KR" altLang="en-US" sz="14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변수 선택</a:t>
                </a:r>
              </a:p>
            </p:txBody>
          </p:sp>
          <p:grpSp>
            <p:nvGrpSpPr>
              <p:cNvPr id="62" name="Group 2"/>
              <p:cNvGrpSpPr/>
              <p:nvPr/>
            </p:nvGrpSpPr>
            <p:grpSpPr>
              <a:xfrm>
                <a:off x="4212436" y="2210986"/>
                <a:ext cx="1496744" cy="1742734"/>
                <a:chOff x="4212436" y="2210986"/>
                <a:chExt cx="1496746" cy="1742734"/>
              </a:xfrm>
            </p:grpSpPr>
            <p:grpSp>
              <p:nvGrpSpPr>
                <p:cNvPr id="63" name="Group 2"/>
                <p:cNvGrpSpPr/>
                <p:nvPr/>
              </p:nvGrpSpPr>
              <p:grpSpPr>
                <a:xfrm>
                  <a:off x="4212436" y="2210986"/>
                  <a:ext cx="1496745" cy="1742734"/>
                  <a:chOff x="4212436" y="2210987"/>
                  <a:chExt cx="1496747" cy="1742734"/>
                </a:xfrm>
              </p:grpSpPr>
              <p:pic>
                <p:nvPicPr>
                  <p:cNvPr id="65" name="그림 1333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/>
                  <a:srcRect l="43640" t="5200" r="35540" b="40750"/>
                  <a:stretch>
                    <a:fillRect/>
                  </a:stretch>
                </p:blipFill>
                <p:spPr>
                  <a:xfrm>
                    <a:off x="4212436" y="2210987"/>
                    <a:ext cx="1484076" cy="17427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6" name="그림 1333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/>
                  <a:srcRect r="84500"/>
                  <a:stretch>
                    <a:fillRect/>
                  </a:stretch>
                </p:blipFill>
                <p:spPr>
                  <a:xfrm>
                    <a:off x="5253657" y="2723671"/>
                    <a:ext cx="455526" cy="4396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7" name="그림 13336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/>
                  <a:srcRect l="88080" r="-3570"/>
                  <a:stretch>
                    <a:fillRect/>
                  </a:stretch>
                </p:blipFill>
                <p:spPr>
                  <a:xfrm rot="20520000">
                    <a:off x="4958438" y="2336353"/>
                    <a:ext cx="453963" cy="4381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64" name="그림 13333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r="77080"/>
                <a:stretch>
                  <a:fillRect/>
                </a:stretch>
              </p:blipFill>
              <p:spPr>
                <a:xfrm>
                  <a:off x="4464843" y="2722053"/>
                  <a:ext cx="382517" cy="1714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3" name="그룹 82"/>
            <p:cNvGrpSpPr/>
            <p:nvPr/>
          </p:nvGrpSpPr>
          <p:grpSpPr>
            <a:xfrm>
              <a:off x="3887587" y="3513908"/>
              <a:ext cx="2158765" cy="1378501"/>
              <a:chOff x="964966" y="3531029"/>
              <a:chExt cx="2158765" cy="1378501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964966" y="3531029"/>
                <a:ext cx="2158765" cy="137850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5" name="TextBox 79"/>
              <p:cNvSpPr txBox="1"/>
              <p:nvPr/>
            </p:nvSpPr>
            <p:spPr>
              <a:xfrm>
                <a:off x="1086909" y="3710281"/>
                <a:ext cx="1980466" cy="953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b="1" dirty="0" err="1">
                    <a:latin typeface="맑은 고딕"/>
                    <a:ea typeface="맑은 고딕"/>
                  </a:rPr>
                  <a:t>결측치</a:t>
                </a:r>
                <a:r>
                  <a:rPr lang="ko-KR" altLang="en-US" sz="1300" b="1" dirty="0">
                    <a:latin typeface="맑은 고딕"/>
                    <a:ea typeface="맑은 고딕"/>
                  </a:rPr>
                  <a:t> 과다 변수</a:t>
                </a:r>
                <a:endParaRPr lang="en-US" altLang="ko-KR" sz="1300" b="1" dirty="0">
                  <a:latin typeface="맑은 고딕"/>
                  <a:ea typeface="맑은 고딕"/>
                </a:endParaRP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b="1" dirty="0">
                    <a:latin typeface="맑은 고딕"/>
                    <a:ea typeface="맑은 고딕"/>
                  </a:rPr>
                  <a:t>무의미한 변수</a:t>
                </a:r>
                <a:endParaRPr lang="en-US" altLang="ko-KR" sz="1300" b="1" dirty="0">
                  <a:latin typeface="맑은 고딕"/>
                  <a:ea typeface="맑은 고딕"/>
                </a:endParaRP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ko-KR" altLang="en-US" sz="1300" b="1" dirty="0">
                    <a:latin typeface="맑은 고딕"/>
                    <a:ea typeface="맑은 고딕"/>
                  </a:rPr>
                  <a:t>비교표본이 적은 변수</a:t>
                </a:r>
                <a:endParaRPr lang="en-US" altLang="ko-KR" sz="1300" b="1" dirty="0">
                  <a:latin typeface="맑은 고딕"/>
                  <a:ea typeface="맑은 고딕"/>
                </a:endParaRP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 rot="0">
            <a:off x="6695907" y="971159"/>
            <a:ext cx="2158765" cy="3932703"/>
            <a:chOff x="6695907" y="971159"/>
            <a:chExt cx="2158765" cy="3932703"/>
          </a:xfrm>
        </p:grpSpPr>
        <p:grpSp>
          <p:nvGrpSpPr>
            <p:cNvPr id="74" name="그룹 73"/>
            <p:cNvGrpSpPr/>
            <p:nvPr/>
          </p:nvGrpSpPr>
          <p:grpSpPr>
            <a:xfrm rot="0">
              <a:off x="6765587" y="971159"/>
              <a:ext cx="1928812" cy="2513010"/>
              <a:chOff x="6518627" y="2301466"/>
              <a:chExt cx="1928495" cy="2512782"/>
            </a:xfrm>
          </p:grpSpPr>
          <p:sp>
            <p:nvSpPr>
              <p:cNvPr id="75" name="타원 13316"/>
              <p:cNvSpPr>
                <a:spLocks noChangeArrowheads="1"/>
              </p:cNvSpPr>
              <p:nvPr/>
            </p:nvSpPr>
            <p:spPr>
              <a:xfrm>
                <a:off x="7445611" y="4150535"/>
                <a:ext cx="180960" cy="177778"/>
              </a:xfrm>
              <a:prstGeom prst="ellipse">
                <a:avLst/>
              </a:prstGeom>
              <a:solidFill>
                <a:srgbClr val="0e5aa8"/>
              </a:solidFill>
              <a:ln>
                <a:noFill/>
              </a:ln>
            </p:spPr>
            <p:txBody>
              <a:bodyPr wrap="none" lIns="91456" tIns="45728" rIns="91456" bIns="45728"/>
              <a:lstStyle>
                <a:lvl1pPr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latinLnBrk="0">
                  <a:lnSpc>
                    <a:spcPct val="100000"/>
                  </a:lnSpc>
                  <a:buClrTx/>
                  <a:buFontTx/>
                  <a:buNone/>
                  <a:defRPr/>
                </a:pPr>
                <a:endParaRPr lang="ko-KR" altLang="en-US" sz="1200">
                  <a:ea typeface="굴림"/>
                </a:endParaRPr>
              </a:p>
            </p:txBody>
          </p:sp>
          <p:grpSp>
            <p:nvGrpSpPr>
              <p:cNvPr id="76" name="Group 2"/>
              <p:cNvGrpSpPr/>
              <p:nvPr/>
            </p:nvGrpSpPr>
            <p:grpSpPr>
              <a:xfrm rot="0">
                <a:off x="6518627" y="2301466"/>
                <a:ext cx="1723756" cy="1652253"/>
                <a:chOff x="6518649" y="2301468"/>
                <a:chExt cx="1723756" cy="1652254"/>
              </a:xfrm>
            </p:grpSpPr>
            <p:pic>
              <p:nvPicPr>
                <p:cNvPr id="78" name="그림 13330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l="72210" t="5200" r="2290" b="40750"/>
                <a:stretch>
                  <a:fillRect/>
                </a:stretch>
              </p:blipFill>
              <p:spPr>
                <a:xfrm>
                  <a:off x="6518649" y="2301468"/>
                  <a:ext cx="1723756" cy="16522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" name="그림 13331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l="78970" r="-1880"/>
                <a:stretch>
                  <a:fillRect/>
                </a:stretch>
              </p:blipFill>
              <p:spPr>
                <a:xfrm>
                  <a:off x="7536091" y="2722053"/>
                  <a:ext cx="382517" cy="1714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7" name="TextBox 13324"/>
              <p:cNvSpPr txBox="1">
                <a:spLocks noChangeArrowheads="1"/>
              </p:cNvSpPr>
              <p:nvPr/>
            </p:nvSpPr>
            <p:spPr>
              <a:xfrm>
                <a:off x="6625016" y="4505381"/>
                <a:ext cx="1822107" cy="308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56" tIns="45728" rIns="91456" bIns="46808" anchor="ctr">
                <a:spAutoFit/>
              </a:bodyPr>
              <a:lstStyle>
                <a:lvl1pPr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1pPr>
                <a:lvl2pPr marL="742950" indent="-285750" defTabSz="1028700" latinLnBrk="1">
                  <a:lnSpc>
                    <a:spcPct val="110000"/>
                  </a:lnSpc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2pPr>
                <a:lvl3pPr marL="1143000" indent="-228600" defTabSz="1028700" latinLnBrk="1">
                  <a:lnSpc>
                    <a:spcPct val="110000"/>
                  </a:lnSpc>
                  <a:buClr>
                    <a:schemeClr val="tx1"/>
                  </a:buClr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3pPr>
                <a:lvl4pPr marL="1600200" indent="-228600" defTabSz="1028700" latinLnBrk="1">
                  <a:lnSpc>
                    <a:spcPct val="110000"/>
                  </a:lnSpc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4pPr>
                <a:lvl5pPr marL="2057400" indent="-228600" defTabSz="1028700" latinLnBrk="1">
                  <a:lnSpc>
                    <a:spcPct val="110000"/>
                  </a:lnSpc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5pPr>
                <a:lvl6pPr marL="25146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6pPr>
                <a:lvl7pPr marL="29718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7pPr>
                <a:lvl8pPr marL="34290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8pPr>
                <a:lvl9pPr marL="3886200" indent="-228600" defTabSz="10287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Arial"/>
                    <a:cs typeface="Arial"/>
                    <a:sym typeface="Arial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  <a:defRPr/>
                </a:pPr>
                <a:r>
                  <a:rPr lang="ko-KR" altLang="en-US" sz="1400" b="1">
                    <a:solidFill>
                      <a:srgbClr val="000000"/>
                    </a:solidFill>
                    <a:latin typeface="맑은 고딕"/>
                    <a:ea typeface="맑은 고딕"/>
                  </a:rPr>
                  <a:t>모델 형성</a:t>
                </a:r>
                <a:endParaRPr lang="ko-KR" altLang="en-US" sz="1400" b="1">
                  <a:solidFill>
                    <a:srgbClr val="000000"/>
                  </a:solidFill>
                  <a:latin typeface="맑은 고딕"/>
                  <a:ea typeface="맑은 고딕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 rot="0">
              <a:off x="6695907" y="3525361"/>
              <a:ext cx="2158765" cy="1378501"/>
              <a:chOff x="964966" y="3531029"/>
              <a:chExt cx="2158765" cy="1378501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964966" y="3531029"/>
                <a:ext cx="2158765" cy="137850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8" name="TextBox 79"/>
              <p:cNvSpPr txBox="1"/>
              <p:nvPr/>
            </p:nvSpPr>
            <p:spPr>
              <a:xfrm>
                <a:off x="1107138" y="3710720"/>
                <a:ext cx="1874419" cy="979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300" b="1">
                    <a:latin typeface="맑은 고딕"/>
                    <a:ea typeface="맑은 고딕"/>
                  </a:rPr>
                  <a:t>Decision Tree</a:t>
                </a:r>
                <a:endParaRPr lang="en-US" altLang="ko-KR" sz="1300" b="1">
                  <a:latin typeface="맑은 고딕"/>
                  <a:ea typeface="맑은 고딕"/>
                </a:endParaRP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300" b="1">
                    <a:latin typeface="맑은 고딕"/>
                    <a:ea typeface="맑은 고딕"/>
                  </a:rPr>
                  <a:t>Random Forest</a:t>
                </a:r>
                <a:endParaRPr lang="en-US" altLang="ko-KR" sz="1300" b="1">
                  <a:latin typeface="맑은 고딕"/>
                  <a:ea typeface="맑은 고딕"/>
                </a:endParaRPr>
              </a:p>
              <a:p>
                <a:pPr marL="142800" lvl="0" indent="-142800">
                  <a:lnSpc>
                    <a:spcPct val="150000"/>
                  </a:lnSpc>
                  <a:buFont typeface="Arial"/>
                  <a:buChar char="•"/>
                  <a:defRPr/>
                </a:pPr>
                <a:r>
                  <a:rPr lang="en-US" altLang="ko-KR" sz="1300" b="1">
                    <a:latin typeface="맑은 고딕"/>
                    <a:ea typeface="맑은 고딕"/>
                  </a:rPr>
                  <a:t>Gradient Boosting</a:t>
                </a:r>
                <a:endParaRPr lang="en-US" altLang="ko-KR" sz="1300" b="1">
                  <a:latin typeface="맑은 고딕"/>
                  <a:ea typeface="맑은 고딕"/>
                </a:endParaRPr>
              </a:p>
            </p:txBody>
          </p:sp>
        </p:grpSp>
      </p:grpSp>
      <p:sp>
        <p:nvSpPr>
          <p:cNvPr id="89" name="TextBox 88"/>
          <p:cNvSpPr txBox="1"/>
          <p:nvPr/>
        </p:nvSpPr>
        <p:spPr>
          <a:xfrm>
            <a:off x="12988" y="2406259"/>
            <a:ext cx="495859" cy="467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2500" b="0" i="0" u="none" strike="noStrike" kern="0" cap="none" spc="0" normalizeH="0" baseline="0">
                <a:solidFill>
                  <a:srgbClr val="1B1760"/>
                </a:solidFill>
                <a:latin typeface="Segoe Scrip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4374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University Hospit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5bbdff"/>
      </a:accent1>
      <a:accent2>
        <a:srgbClr val="666666"/>
      </a:accent2>
      <a:accent3>
        <a:srgbClr val="404040"/>
      </a:accent3>
      <a:accent4>
        <a:srgbClr val="5bbdff"/>
      </a:accent4>
      <a:accent5>
        <a:srgbClr val="5bbdff"/>
      </a:accent5>
      <a:accent6>
        <a:srgbClr val="5bbdff"/>
      </a:accent6>
      <a:hlink>
        <a:srgbClr val="5bb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1034</ep:Words>
  <ep:PresentationFormat>화면 슬라이드 쇼(16:9)</ep:PresentationFormat>
  <ep:Paragraphs>108</ep:Paragraphs>
  <ep:Slides>24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University Hospital by Slidesgo</vt:lpstr>
      <vt:lpstr>진영 척추전문병원 예측모델 적용을 통한 재방문율 상승유도 및 수익 감소 개선</vt:lpstr>
      <vt:lpstr>Table of Contents</vt:lpstr>
      <vt:lpstr>팀 구성 및  역할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남진호</dc:creator>
  <cp:lastModifiedBy>dong0</cp:lastModifiedBy>
  <dcterms:modified xsi:type="dcterms:W3CDTF">2022-11-09T08:20:29.316</dcterms:modified>
  <cp:revision>395</cp:revision>
  <dc:title>진영 척추전문병원 예측모델 적용을 통한 재방문율 상승유도 및 개선방안 정리보고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